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gif" ContentType="image/gif"/>
  <Default Extension="jpeg" ContentType="image/jpeg"/>
  <Default Extension="JPG" ContentType="image/.jpg"/>
  <Default Extension="mp4" ContentType="video/mp4"/>
  <Default Extension="rels" ContentType="application/vnd.openxmlformats-package.relationships+xml"/>
  <Override PartName="/customXml/itemProps15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3"/>
    <p:sldId id="258" r:id="rId4"/>
    <p:sldId id="293" r:id="rId5"/>
    <p:sldId id="341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259" r:id="rId17"/>
    <p:sldId id="340" r:id="rId18"/>
    <p:sldId id="373" r:id="rId19"/>
    <p:sldId id="360" r:id="rId20"/>
    <p:sldId id="361" r:id="rId21"/>
    <p:sldId id="318" r:id="rId22"/>
    <p:sldId id="374" r:id="rId23"/>
    <p:sldId id="375" r:id="rId24"/>
    <p:sldId id="376" r:id="rId25"/>
    <p:sldId id="377" r:id="rId26"/>
    <p:sldId id="378" r:id="rId27"/>
    <p:sldId id="379" r:id="rId28"/>
    <p:sldId id="279" r:id="rId29"/>
    <p:sldId id="380" r:id="rId30"/>
    <p:sldId id="381" r:id="rId31"/>
    <p:sldId id="286" r:id="rId32"/>
    <p:sldId id="382" r:id="rId33"/>
    <p:sldId id="383" r:id="rId34"/>
    <p:sldId id="291" r:id="rId35"/>
    <p:sldId id="264" r:id="rId36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0" userDrawn="1">
          <p15:clr>
            <a:srgbClr val="A4A3A4"/>
          </p15:clr>
        </p15:guide>
        <p15:guide id="2" pos="37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440"/>
        <p:guide pos="37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154.xml"/><Relationship Id="rId42" Type="http://schemas.openxmlformats.org/officeDocument/2006/relationships/customXml" Target="../customXml/item1.xml"/><Relationship Id="rId41" Type="http://schemas.openxmlformats.org/officeDocument/2006/relationships/customXmlProps" Target="../customXml/itemProps15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3" Type="http://schemas.openxmlformats.org/officeDocument/2006/relationships/image" Target="../media/image5.png"/><Relationship Id="rId2" Type="http://schemas.openxmlformats.org/officeDocument/2006/relationships/tags" Target="../tags/tag91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tags" Target="../tags/tag9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94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6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5.png"/><Relationship Id="rId2" Type="http://schemas.openxmlformats.org/officeDocument/2006/relationships/tags" Target="../tags/tag95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5.png"/><Relationship Id="rId2" Type="http://schemas.openxmlformats.org/officeDocument/2006/relationships/tags" Target="../tags/tag97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GIF"/><Relationship Id="rId8" Type="http://schemas.openxmlformats.org/officeDocument/2006/relationships/tags" Target="../tags/tag102.xml"/><Relationship Id="rId7" Type="http://schemas.openxmlformats.org/officeDocument/2006/relationships/image" Target="../media/image35.GIF"/><Relationship Id="rId6" Type="http://schemas.openxmlformats.org/officeDocument/2006/relationships/tags" Target="../tags/tag101.xml"/><Relationship Id="rId5" Type="http://schemas.openxmlformats.org/officeDocument/2006/relationships/image" Target="../media/image34.GIF"/><Relationship Id="rId4" Type="http://schemas.openxmlformats.org/officeDocument/2006/relationships/tags" Target="../tags/tag100.xml"/><Relationship Id="rId3" Type="http://schemas.openxmlformats.org/officeDocument/2006/relationships/image" Target="../media/image5.png"/><Relationship Id="rId2" Type="http://schemas.openxmlformats.org/officeDocument/2006/relationships/tags" Target="../tags/tag9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8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3" Type="http://schemas.openxmlformats.org/officeDocument/2006/relationships/image" Target="../media/image5.png"/><Relationship Id="rId2" Type="http://schemas.openxmlformats.org/officeDocument/2006/relationships/tags" Target="../tags/tag107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0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3" Type="http://schemas.openxmlformats.org/officeDocument/2006/relationships/image" Target="../media/image5.png"/><Relationship Id="rId2" Type="http://schemas.openxmlformats.org/officeDocument/2006/relationships/tags" Target="../tags/tag109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2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5.png"/><Relationship Id="rId2" Type="http://schemas.openxmlformats.org/officeDocument/2006/relationships/tags" Target="../tags/tag111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5.png"/><Relationship Id="rId2" Type="http://schemas.openxmlformats.org/officeDocument/2006/relationships/tags" Target="../tags/tag113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7.xml"/><Relationship Id="rId7" Type="http://schemas.openxmlformats.org/officeDocument/2006/relationships/image" Target="../media/image51.png"/><Relationship Id="rId6" Type="http://schemas.openxmlformats.org/officeDocument/2006/relationships/tags" Target="../tags/tag116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5.png"/><Relationship Id="rId2" Type="http://schemas.openxmlformats.org/officeDocument/2006/relationships/tags" Target="../tags/tag115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6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3" Type="http://schemas.openxmlformats.org/officeDocument/2006/relationships/image" Target="../media/image5.png"/><Relationship Id="rId2" Type="http://schemas.openxmlformats.org/officeDocument/2006/relationships/tags" Target="../tags/tag118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.png"/><Relationship Id="rId2" Type="http://schemas.openxmlformats.org/officeDocument/2006/relationships/tags" Target="../tags/tag120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.png"/><Relationship Id="rId2" Type="http://schemas.openxmlformats.org/officeDocument/2006/relationships/tags" Target="../tags/tag122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.png"/><Relationship Id="rId2" Type="http://schemas.openxmlformats.org/officeDocument/2006/relationships/tags" Target="../tags/tag124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7.xml"/><Relationship Id="rId7" Type="http://schemas.openxmlformats.org/officeDocument/2006/relationships/image" Target="../media/image62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61.png"/><Relationship Id="rId3" Type="http://schemas.openxmlformats.org/officeDocument/2006/relationships/image" Target="../media/image5.png"/><Relationship Id="rId2" Type="http://schemas.openxmlformats.org/officeDocument/2006/relationships/tags" Target="../tags/tag126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9.xml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1.xml"/><Relationship Id="rId7" Type="http://schemas.openxmlformats.org/officeDocument/2006/relationships/image" Target="../media/image66.png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65.png"/><Relationship Id="rId3" Type="http://schemas.openxmlformats.org/officeDocument/2006/relationships/image" Target="../media/image5.png"/><Relationship Id="rId2" Type="http://schemas.openxmlformats.org/officeDocument/2006/relationships/tags" Target="../tags/tag130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5.png"/><Relationship Id="rId2" Type="http://schemas.openxmlformats.org/officeDocument/2006/relationships/tags" Target="../tags/tag132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3" Type="http://schemas.openxmlformats.org/officeDocument/2006/relationships/image" Target="../media/image5.png"/><Relationship Id="rId2" Type="http://schemas.openxmlformats.org/officeDocument/2006/relationships/tags" Target="../tags/tag134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5.png"/><Relationship Id="rId2" Type="http://schemas.openxmlformats.org/officeDocument/2006/relationships/tags" Target="../tags/tag136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77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5.png"/><Relationship Id="rId2" Type="http://schemas.openxmlformats.org/officeDocument/2006/relationships/tags" Target="../tags/tag13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5.png"/><Relationship Id="rId2" Type="http://schemas.openxmlformats.org/officeDocument/2006/relationships/tags" Target="../tags/tag140.xml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3" Type="http://schemas.openxmlformats.org/officeDocument/2006/relationships/image" Target="../media/image5.png"/><Relationship Id="rId2" Type="http://schemas.openxmlformats.org/officeDocument/2006/relationships/tags" Target="../tags/tag14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3" Type="http://schemas.openxmlformats.org/officeDocument/2006/relationships/image" Target="../media/image5.png"/><Relationship Id="rId2" Type="http://schemas.openxmlformats.org/officeDocument/2006/relationships/tags" Target="../tags/tag144.xml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2.png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0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tags" Target="../tags/tag79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Relationship Id="rId3" Type="http://schemas.openxmlformats.org/officeDocument/2006/relationships/image" Target="../media/image5.png"/><Relationship Id="rId2" Type="http://schemas.openxmlformats.org/officeDocument/2006/relationships/tags" Target="../tags/tag8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tags" Target="../tags/tag83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6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tags" Target="../tags/tag85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5.png"/><Relationship Id="rId2" Type="http://schemas.openxmlformats.org/officeDocument/2006/relationships/tags" Target="../tags/tag87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0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3" Type="http://schemas.openxmlformats.org/officeDocument/2006/relationships/image" Target="../media/image5.png"/><Relationship Id="rId2" Type="http://schemas.openxmlformats.org/officeDocument/2006/relationships/tags" Target="../tags/tag89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514965" y="287020"/>
            <a:ext cx="1323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600" dirty="0">
                <a:solidFill>
                  <a:schemeClr val="bg2"/>
                </a:solidFill>
              </a:rPr>
              <a:t>CQEIE 2023</a:t>
            </a:r>
            <a:endParaRPr lang="en-US" altLang="zh-CN" sz="1600" dirty="0">
              <a:solidFill>
                <a:schemeClr val="bg2"/>
              </a:solidFill>
            </a:endParaRPr>
          </a:p>
        </p:txBody>
      </p:sp>
      <p:pic>
        <p:nvPicPr>
          <p:cNvPr id="21" name="图片 20" descr="资源 13@3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7025" y="241935"/>
            <a:ext cx="3489960" cy="6616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1024235" y="925830"/>
            <a:ext cx="629920" cy="5411470"/>
            <a:chOff x="17167" y="1458"/>
            <a:chExt cx="992" cy="8522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7553" y="1458"/>
              <a:ext cx="593" cy="240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未来卓越工程师摇篮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7167" y="1458"/>
              <a:ext cx="621" cy="25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中国新工科教育探路者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7167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Explorer of New Engineering Education in China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7539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Cradle of Future Elite Engineers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640455" y="1533525"/>
            <a:ext cx="49104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chemeClr val="bg1"/>
                </a:solidFill>
              </a:rPr>
              <a:t>《个性化实践》</a:t>
            </a:r>
            <a:endParaRPr lang="zh-CN" altLang="en-US" sz="54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84095" y="2940050"/>
            <a:ext cx="7624445" cy="1750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明月科创</a:t>
            </a:r>
            <a:r>
              <a:rPr lang="en-US" altLang="zh-CN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02</a:t>
            </a:r>
            <a:r>
              <a:rPr lang="zh-CN" altLang="en-US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班</a:t>
            </a:r>
            <a:r>
              <a:rPr lang="en-US" altLang="zh-CN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个人答辩</a:t>
            </a:r>
            <a:endParaRPr lang="zh-CN" altLang="en-US" sz="4000" b="1" dirty="0">
              <a:solidFill>
                <a:schemeClr val="bg2"/>
              </a:solidFill>
              <a:effectLst>
                <a:reflection blurRad="25400" stA="10000" endA="900" endPos="79000" dist="127000" dir="5400000" sy="-100000" algn="bl" rotWithShape="0"/>
              </a:effectLst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 sz="4000" b="1" dirty="0">
              <a:solidFill>
                <a:schemeClr val="bg2"/>
              </a:solidFill>
              <a:effectLst>
                <a:reflection blurRad="25400" stA="10000" endA="900" endPos="79000" dist="127000" dir="5400000" sy="-100000" algn="bl" rotWithShape="0"/>
              </a:effectLst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en-US" sz="36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姓名：</a:t>
            </a:r>
            <a:r>
              <a:rPr lang="zh-CN" altLang="en-US" sz="4000" b="1" dirty="0">
                <a:solidFill>
                  <a:schemeClr val="bg2"/>
                </a:solidFill>
                <a:effectLst>
                  <a:reflection blurRad="25400" stA="10000" endA="900" endPos="79000" dist="127000" dir="5400000" sy="-100000" algn="bl" rotWithShape="0"/>
                </a:effectLst>
                <a:cs typeface="Times New Roman" panose="02020603050405020304" pitchFamily="18" charset="0"/>
                <a:sym typeface="+mn-ea"/>
              </a:rPr>
              <a:t>郝博文</a:t>
            </a:r>
            <a:endParaRPr lang="zh-CN" altLang="en-US" sz="4000" b="1" dirty="0">
              <a:solidFill>
                <a:schemeClr val="bg2"/>
              </a:solidFill>
              <a:effectLst>
                <a:reflection blurRad="25400" stA="10000" endA="900" endPos="79000" dist="127000" dir="5400000" sy="-100000" algn="bl" rotWithShape="0"/>
              </a:effectLst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2" name="文本框 1"/>
          <p:cNvSpPr txBox="1"/>
          <p:nvPr/>
        </p:nvSpPr>
        <p:spPr>
          <a:xfrm>
            <a:off x="397510" y="853440"/>
            <a:ext cx="11185525" cy="5458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en-US" altLang="zh-CN" sz="3200"/>
          </a:p>
          <a:p>
            <a:pPr>
              <a:lnSpc>
                <a:spcPct val="16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为了验证逆运动学算法的精度、效率等性能，我通过记录目标轨迹和实际轨迹的数据，将其在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matlab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上拟合进行对比，从而观察轨迹规划的效果，并通过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STM32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的时钟定时器测出一次逆运动学计算需要的时间来评估效率。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解算精度：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>
              <a:lnSpc>
                <a:spcPct val="16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我在串口控制脚本中添加了将数据存入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CSV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表格的文件的函数，记录实时的目标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实际轨迹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xyz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。并使用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matlab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创建了一个可视化脚本用于拟合数据，从而对比目标轨迹与真实轨迹的差异。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解算速度：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457200">
              <a:lnSpc>
                <a:spcPct val="160000"/>
              </a:lnSpc>
              <a:buNone/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我使用STM32F407的32位通用定时器TIM2，其最高始终频率为84MHz，理论精度可达11.9ns。此外，我使用的计时函数是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__HAL_TIM_GET_COUNTER(&amp;htim2)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，其定时器计数原理由纯硬件实现，无需中断与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MCU 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干预，计数过程和代码执行完全独立，精度为硬件级，无软件延迟。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6" name="文本框 5"/>
          <p:cNvSpPr txBox="1"/>
          <p:nvPr/>
        </p:nvSpPr>
        <p:spPr>
          <a:xfrm>
            <a:off x="482600" y="932180"/>
            <a:ext cx="1969135" cy="681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60000"/>
              </a:lnSpc>
            </a:pP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轨迹精度：</a:t>
            </a:r>
            <a:endParaRPr lang="zh-CN" altLang="en-US" sz="24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6" name="图片 59" descr="IMG_3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795" y="1130935"/>
            <a:ext cx="4405630" cy="1764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" name="图片 60" descr="IMG_3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485" y="1130935"/>
            <a:ext cx="4398010" cy="1757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397510" y="1945640"/>
            <a:ext cx="230060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600" b="1" i="0">
                <a:solidFill>
                  <a:srgbClr val="302626"/>
                </a:solidFill>
              </a:rPr>
              <a:t>case3:</a:t>
            </a:r>
            <a:r>
              <a:rPr lang="zh-CN" altLang="en-US" sz="1600" b="1" i="0">
                <a:solidFill>
                  <a:srgbClr val="302626"/>
                </a:solidFill>
              </a:rPr>
              <a:t>在</a:t>
            </a:r>
            <a:r>
              <a:rPr lang="en-US" altLang="zh-CN" sz="1600" b="1" i="0">
                <a:solidFill>
                  <a:srgbClr val="302626"/>
                </a:solidFill>
              </a:rPr>
              <a:t>XY</a:t>
            </a:r>
            <a:r>
              <a:rPr lang="zh-CN" altLang="en-US" sz="1600" b="1" i="0">
                <a:solidFill>
                  <a:srgbClr val="302626"/>
                </a:solidFill>
              </a:rPr>
              <a:t>平面画圆</a:t>
            </a:r>
            <a:endParaRPr lang="zh-CN" altLang="en-US" sz="1600" b="1" i="0">
              <a:solidFill>
                <a:srgbClr val="302626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6865" y="3644900"/>
            <a:ext cx="230060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600" b="1" i="0">
                <a:solidFill>
                  <a:srgbClr val="302626"/>
                </a:solidFill>
              </a:rPr>
              <a:t>case4:</a:t>
            </a:r>
            <a:r>
              <a:rPr lang="zh-CN" altLang="en-US" sz="1600" b="1" i="0">
                <a:solidFill>
                  <a:srgbClr val="302626"/>
                </a:solidFill>
              </a:rPr>
              <a:t>沿</a:t>
            </a:r>
            <a:r>
              <a:rPr lang="en-US" altLang="zh-CN" sz="1600" b="1" i="0">
                <a:solidFill>
                  <a:srgbClr val="302626"/>
                </a:solidFill>
              </a:rPr>
              <a:t>X</a:t>
            </a:r>
            <a:r>
              <a:rPr lang="zh-CN" altLang="en-US" sz="1600" b="1" i="0">
                <a:solidFill>
                  <a:srgbClr val="302626"/>
                </a:solidFill>
              </a:rPr>
              <a:t>轴画直线</a:t>
            </a:r>
            <a:endParaRPr lang="zh-CN" altLang="en-US" sz="1600" b="1" i="0">
              <a:solidFill>
                <a:srgbClr val="302626"/>
              </a:solidFill>
            </a:endParaRPr>
          </a:p>
        </p:txBody>
      </p:sp>
      <p:pic>
        <p:nvPicPr>
          <p:cNvPr id="68" name="图片 61" descr="IMG_3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080" y="3028950"/>
            <a:ext cx="4410710" cy="1762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" name="图片 62" descr="IMG_3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770" y="3028950"/>
            <a:ext cx="4408170" cy="1762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97510" y="5537835"/>
            <a:ext cx="230060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600" b="1" i="0">
                <a:solidFill>
                  <a:srgbClr val="302626"/>
                </a:solidFill>
              </a:rPr>
              <a:t>case5:</a:t>
            </a:r>
            <a:r>
              <a:rPr lang="zh-CN" altLang="en-US" sz="1600" b="1" i="0">
                <a:solidFill>
                  <a:srgbClr val="302626"/>
                </a:solidFill>
              </a:rPr>
              <a:t>沿</a:t>
            </a:r>
            <a:r>
              <a:rPr lang="en-US" altLang="zh-CN" sz="1600" b="1" i="0">
                <a:solidFill>
                  <a:srgbClr val="302626"/>
                </a:solidFill>
              </a:rPr>
              <a:t>Y</a:t>
            </a:r>
            <a:r>
              <a:rPr lang="zh-CN" altLang="en-US" sz="1600" b="1" i="0">
                <a:solidFill>
                  <a:srgbClr val="302626"/>
                </a:solidFill>
              </a:rPr>
              <a:t>轴画直线</a:t>
            </a:r>
            <a:endParaRPr lang="zh-CN" altLang="en-US" sz="1600" b="1" i="0">
              <a:solidFill>
                <a:srgbClr val="302626"/>
              </a:solidFill>
            </a:endParaRPr>
          </a:p>
        </p:txBody>
      </p:sp>
      <p:pic>
        <p:nvPicPr>
          <p:cNvPr id="11" name="图片 63" descr="IMG_3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1430" y="4925695"/>
            <a:ext cx="4404995" cy="1761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" name="图片 64" descr="IMG_3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5485" y="4932045"/>
            <a:ext cx="4356735" cy="17418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6" name="文本框 5"/>
          <p:cNvSpPr txBox="1"/>
          <p:nvPr/>
        </p:nvSpPr>
        <p:spPr>
          <a:xfrm>
            <a:off x="482600" y="932180"/>
            <a:ext cx="1969135" cy="681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60000"/>
              </a:lnSpc>
            </a:pP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计算效率：</a:t>
            </a:r>
            <a:endParaRPr lang="zh-CN" altLang="en-US" sz="24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60905" y="1280160"/>
            <a:ext cx="230060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600" b="1" i="0">
                <a:solidFill>
                  <a:srgbClr val="302626"/>
                </a:solidFill>
              </a:rPr>
              <a:t>3</a:t>
            </a:r>
            <a:r>
              <a:rPr lang="en-US" altLang="en-US" sz="1600" b="1" i="0">
                <a:solidFill>
                  <a:srgbClr val="302626"/>
                </a:solidFill>
              </a:rPr>
              <a:t>×</a:t>
            </a:r>
            <a:r>
              <a:rPr lang="en-US" altLang="zh-CN" sz="1600" b="1" i="0">
                <a:solidFill>
                  <a:srgbClr val="302626"/>
                </a:solidFill>
              </a:rPr>
              <a:t>7</a:t>
            </a:r>
            <a:r>
              <a:rPr lang="zh-CN" altLang="en-US" sz="1600" b="1" i="0">
                <a:solidFill>
                  <a:srgbClr val="302626"/>
                </a:solidFill>
              </a:rPr>
              <a:t>坐标</a:t>
            </a:r>
            <a:r>
              <a:rPr lang="en-US" altLang="zh-CN" sz="1600" b="1" i="0">
                <a:solidFill>
                  <a:srgbClr val="302626"/>
                </a:solidFill>
              </a:rPr>
              <a:t>IK</a:t>
            </a:r>
            <a:r>
              <a:rPr lang="zh-CN" altLang="en-US" sz="1600" b="1" i="0">
                <a:solidFill>
                  <a:srgbClr val="302626"/>
                </a:solidFill>
              </a:rPr>
              <a:t>：</a:t>
            </a:r>
            <a:endParaRPr lang="zh-CN" altLang="en-US" sz="1600" b="1" i="0">
              <a:solidFill>
                <a:srgbClr val="302626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50480" y="1280160"/>
            <a:ext cx="230060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600" b="1" i="0">
                <a:solidFill>
                  <a:srgbClr val="302626"/>
                </a:solidFill>
              </a:rPr>
              <a:t>6</a:t>
            </a:r>
            <a:r>
              <a:rPr lang="en-US" altLang="en-US" sz="1600" b="1" i="0">
                <a:solidFill>
                  <a:srgbClr val="302626"/>
                </a:solidFill>
              </a:rPr>
              <a:t>×</a:t>
            </a:r>
            <a:r>
              <a:rPr lang="en-US" altLang="zh-CN" sz="1600" b="1" i="0">
                <a:solidFill>
                  <a:srgbClr val="302626"/>
                </a:solidFill>
              </a:rPr>
              <a:t>7</a:t>
            </a:r>
            <a:r>
              <a:rPr lang="zh-CN" altLang="en-US" sz="1600" b="1" i="0">
                <a:solidFill>
                  <a:srgbClr val="302626"/>
                </a:solidFill>
              </a:rPr>
              <a:t>位姿</a:t>
            </a:r>
            <a:r>
              <a:rPr lang="en-US" altLang="zh-CN" sz="1600" b="1" i="0">
                <a:solidFill>
                  <a:srgbClr val="302626"/>
                </a:solidFill>
              </a:rPr>
              <a:t>IK</a:t>
            </a:r>
            <a:r>
              <a:rPr lang="zh-CN" altLang="en-US" sz="1600" b="1" i="0">
                <a:solidFill>
                  <a:srgbClr val="302626"/>
                </a:solidFill>
              </a:rPr>
              <a:t>：</a:t>
            </a:r>
            <a:endParaRPr lang="zh-CN" altLang="en-US" sz="1600" b="1" i="0">
              <a:solidFill>
                <a:srgbClr val="302626"/>
              </a:solidFill>
            </a:endParaRPr>
          </a:p>
        </p:txBody>
      </p:sp>
      <p:pic>
        <p:nvPicPr>
          <p:cNvPr id="79" name="图片 67" descr="IMG_3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30" y="1776730"/>
            <a:ext cx="2767965" cy="319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68" descr="IMG_3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015" y="1773555"/>
            <a:ext cx="2767330" cy="318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69" descr="IMG_3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460" y="1773555"/>
            <a:ext cx="2778760" cy="3199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" name="图片 70" descr="IMG_3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9870" y="1792605"/>
            <a:ext cx="2766695" cy="3181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879090" y="5342890"/>
            <a:ext cx="719328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533400" indent="-2667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3×7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坐标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IK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不启用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FPU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时单次解算时间大约在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11000~12000us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间；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33400" indent="-2667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3×7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坐标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IK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启用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FPU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时单次解算时间大约在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4000~5000us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间；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33400" indent="-2667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6×7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坐标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IK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不启用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FPU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时单次解算时间大约在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14000~40000us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间；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33400" indent="-2667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/>
              <a:buChar char=""/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6×7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坐标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IK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启用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FPU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时单次解算时间大约在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6000~8000us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间；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7240" y="5773420"/>
            <a:ext cx="230060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000" b="1" i="0">
                <a:solidFill>
                  <a:srgbClr val="FF0000"/>
                </a:solidFill>
              </a:rPr>
              <a:t>平均单次</a:t>
            </a:r>
            <a:r>
              <a:rPr lang="zh-CN" altLang="en-US" sz="2000" b="1" i="0">
                <a:solidFill>
                  <a:srgbClr val="FF0000"/>
                </a:solidFill>
              </a:rPr>
              <a:t>求解速度：</a:t>
            </a:r>
            <a:endParaRPr lang="zh-CN" altLang="en-US" sz="2000" b="1" i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1505" y="4973955"/>
            <a:ext cx="1488440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400" i="0">
                <a:solidFill>
                  <a:srgbClr val="302626"/>
                </a:solidFill>
              </a:rPr>
              <a:t>未启用</a:t>
            </a:r>
            <a:r>
              <a:rPr lang="en-US" altLang="zh-CN" sz="1400" i="0">
                <a:solidFill>
                  <a:srgbClr val="302626"/>
                </a:solidFill>
              </a:rPr>
              <a:t>FPU</a:t>
            </a:r>
            <a:endParaRPr lang="en-US" altLang="zh-CN" sz="1400" i="0">
              <a:solidFill>
                <a:srgbClr val="302626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04260" y="4997450"/>
            <a:ext cx="1488440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400" i="0">
                <a:solidFill>
                  <a:srgbClr val="302626"/>
                </a:solidFill>
              </a:rPr>
              <a:t>启用</a:t>
            </a:r>
            <a:r>
              <a:rPr lang="en-US" altLang="zh-CN" sz="1400" i="0">
                <a:solidFill>
                  <a:srgbClr val="302626"/>
                </a:solidFill>
              </a:rPr>
              <a:t>FPU</a:t>
            </a:r>
            <a:endParaRPr lang="en-US" altLang="zh-CN" sz="1400" i="0">
              <a:solidFill>
                <a:srgbClr val="30262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65620" y="5005070"/>
            <a:ext cx="1488440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400" i="0">
                <a:solidFill>
                  <a:srgbClr val="302626"/>
                </a:solidFill>
              </a:rPr>
              <a:t>未启用</a:t>
            </a:r>
            <a:r>
              <a:rPr lang="en-US" altLang="zh-CN" sz="1400" i="0">
                <a:solidFill>
                  <a:srgbClr val="302626"/>
                </a:solidFill>
              </a:rPr>
              <a:t>FPU</a:t>
            </a:r>
            <a:endParaRPr lang="en-US" altLang="zh-CN" sz="1400" i="0">
              <a:solidFill>
                <a:srgbClr val="302626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550400" y="5036185"/>
            <a:ext cx="1488440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400" i="0">
                <a:solidFill>
                  <a:srgbClr val="302626"/>
                </a:solidFill>
              </a:rPr>
              <a:t>启用</a:t>
            </a:r>
            <a:r>
              <a:rPr lang="en-US" altLang="zh-CN" sz="1400" i="0">
                <a:solidFill>
                  <a:srgbClr val="302626"/>
                </a:solidFill>
              </a:rPr>
              <a:t>FPU</a:t>
            </a:r>
            <a:endParaRPr lang="en-US" altLang="zh-CN" sz="1400" i="0">
              <a:solidFill>
                <a:srgbClr val="302626"/>
              </a:solidFill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2" name="文本框 1"/>
          <p:cNvSpPr txBox="1"/>
          <p:nvPr/>
        </p:nvSpPr>
        <p:spPr>
          <a:xfrm>
            <a:off x="397510" y="853440"/>
            <a:ext cx="11185525" cy="1988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en-US" altLang="zh-CN" sz="3200"/>
          </a:p>
          <a:p>
            <a:pPr>
              <a:lnSpc>
                <a:spcPct val="16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完成了上述的单臂解算和性能分析流程后，我开始进行完整的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OpenArm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半人形机器人的控制，其核心在于双臂解算与协同控制。我创建了一个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xacro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脚本将完整的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OpenArm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半人形机器人模型导入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Rviz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中，使用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STM32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DMA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传输同时向两个机械臂发送关节角信息。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3" name="图片 73" descr="IMG_3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" y="3084830"/>
            <a:ext cx="6396355" cy="3630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图片 74" descr="IMG_3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020" y="3053080"/>
            <a:ext cx="2518410" cy="35166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6" name="图片 5" descr="双臂正运动学（同步） 00_00_00-00_00_30~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7175" y="2567305"/>
            <a:ext cx="3835400" cy="2589530"/>
          </a:xfrm>
          <a:prstGeom prst="rect">
            <a:avLst/>
          </a:prstGeom>
        </p:spPr>
      </p:pic>
      <p:pic>
        <p:nvPicPr>
          <p:cNvPr id="8" name="图片 7" descr="双臂正运动学（镜像） 00_00_00-00_00_30~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12590" y="2567305"/>
            <a:ext cx="3852545" cy="2600325"/>
          </a:xfrm>
          <a:prstGeom prst="rect">
            <a:avLst/>
          </a:prstGeom>
        </p:spPr>
      </p:pic>
      <p:pic>
        <p:nvPicPr>
          <p:cNvPr id="9" name="图片 8" descr="双臂正运动学（步态） 00_00_00-00_00_30~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184515" y="2567305"/>
            <a:ext cx="3870960" cy="261239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792480" y="1931670"/>
            <a:ext cx="276479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2400" b="1" i="0">
                <a:solidFill>
                  <a:srgbClr val="000000"/>
                </a:solidFill>
              </a:rPr>
              <a:t>双臂同步运动</a:t>
            </a:r>
            <a:endParaRPr lang="zh-CN" sz="2400" b="1" i="0">
              <a:solidFill>
                <a:srgbClr val="00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4714875" y="1931670"/>
            <a:ext cx="276479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2400" b="1" i="0">
                <a:solidFill>
                  <a:srgbClr val="000000"/>
                </a:solidFill>
              </a:rPr>
              <a:t>双臂镜像运动</a:t>
            </a:r>
            <a:endParaRPr lang="zh-CN" sz="2400" b="1" i="0">
              <a:solidFill>
                <a:srgbClr val="00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8737600" y="1931670"/>
            <a:ext cx="276479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sz="2400" b="1" i="0">
                <a:solidFill>
                  <a:srgbClr val="000000"/>
                </a:solidFill>
              </a:rPr>
              <a:t>双臂模拟步态</a:t>
            </a:r>
            <a:endParaRPr lang="zh-CN" sz="2400" b="1" i="0">
              <a:solidFill>
                <a:srgbClr val="0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97510" y="853440"/>
            <a:ext cx="11185525" cy="791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143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②</a:t>
            </a:r>
            <a:r>
              <a:rPr lang="en-US" altLang="zh-CN" sz="3200"/>
              <a:t> “</a:t>
            </a:r>
            <a:r>
              <a:rPr lang="zh-CN" altLang="en-US" sz="3200"/>
              <a:t>玄武二代</a:t>
            </a:r>
            <a:r>
              <a:rPr lang="en-US" altLang="zh-CN" sz="3200"/>
              <a:t>”——</a:t>
            </a:r>
            <a:r>
              <a:rPr lang="zh-CN" altLang="en-US" sz="3200"/>
              <a:t>自动化喷药喷灌机器人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暑假期间，我和两名队友参加了中国机器人大赛农业灌溉组，凭借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玄武一代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机器人获得了省冠军的好成绩。为了适应国赛的避障场景，我对其进行了升级迭代，由原来的四轮差速底盘改为具有更强机动性的舵轮底盘，设计了更加强大的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玄武二代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其中，我独立设计了整车的机械结构与硬件布局，完成了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发加工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组装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迭代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的完整闭环链路。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项目实践：</a:t>
            </a:r>
            <a:endParaRPr lang="zh-CN" altLang="en-US" sz="3200" b="1"/>
          </a:p>
        </p:txBody>
      </p:sp>
      <p:pic>
        <p:nvPicPr>
          <p:cNvPr id="8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795" y="3804285"/>
            <a:ext cx="4218305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图片 8" descr="IMG_25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2420" y="3992245"/>
            <a:ext cx="3077845" cy="2309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750" y="3804920"/>
            <a:ext cx="4217035" cy="268541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143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②</a:t>
            </a:r>
            <a:r>
              <a:rPr lang="en-US" altLang="zh-CN" sz="3200"/>
              <a:t> “</a:t>
            </a:r>
            <a:r>
              <a:rPr lang="zh-CN" altLang="en-US" sz="3200"/>
              <a:t>玄武二代</a:t>
            </a:r>
            <a:r>
              <a:rPr lang="en-US" altLang="zh-CN" sz="3200"/>
              <a:t>”——</a:t>
            </a:r>
            <a:r>
              <a:rPr lang="zh-CN" altLang="en-US" sz="3200"/>
              <a:t>自动化喷药喷灌机器人</a:t>
            </a:r>
            <a:endParaRPr lang="zh-CN" altLang="en-US" sz="3200"/>
          </a:p>
          <a:p>
            <a:pPr>
              <a:lnSpc>
                <a:spcPct val="14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起名为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玄武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，有以下原因：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形象与象征：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玄武是中国古代神话中的四象之一，与青龙、白虎、朱雀并称。它的形象通常是一只龟和一条蛇的组合。而喷药喷灌机器的双层底盘＋一层云台的复合式结构象征着龟的稳健，云台上高自由度的软管则象征着灵动的蛇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寓意与文化：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同时，玄武五行主水，是祥瑞之兆，非常契合我们的喷药喷灌机器人解决农药喷洒和灌溉问题，解决群众痛点的主旨。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项目实践：</a:t>
            </a:r>
            <a:endParaRPr lang="zh-CN" altLang="en-US" sz="32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</p:blipFill>
        <p:spPr>
          <a:xfrm>
            <a:off x="175260" y="4304030"/>
            <a:ext cx="2957830" cy="22237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420" y="4307840"/>
            <a:ext cx="2920365" cy="2199005"/>
          </a:xfrm>
          <a:prstGeom prst="rect">
            <a:avLst/>
          </a:prstGeom>
        </p:spPr>
      </p:pic>
      <p:pic>
        <p:nvPicPr>
          <p:cNvPr id="91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275" y="4275455"/>
            <a:ext cx="2655570" cy="233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6" descr="IMG_2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1845" y="4304030"/>
            <a:ext cx="3078480" cy="23348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143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②</a:t>
            </a:r>
            <a:r>
              <a:rPr lang="en-US" altLang="zh-CN" sz="3200"/>
              <a:t> “</a:t>
            </a:r>
            <a:r>
              <a:rPr lang="zh-CN" altLang="en-US" sz="3200"/>
              <a:t>玄武二代</a:t>
            </a:r>
            <a:r>
              <a:rPr lang="en-US" altLang="zh-CN" sz="3200"/>
              <a:t>”——</a:t>
            </a:r>
            <a:r>
              <a:rPr lang="zh-CN" altLang="en-US" sz="3200"/>
              <a:t>自动化喷药喷灌机器人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其中，舵轮为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玄武二代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的核心升级，我独立开发设计了这款集成伺服转向机构与减震系统的驱动舵轮，并以此发表了实用型专利。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项目实践：</a:t>
            </a:r>
            <a:endParaRPr lang="zh-CN" altLang="en-US" sz="3200" b="1"/>
          </a:p>
        </p:txBody>
      </p:sp>
      <p:pic>
        <p:nvPicPr>
          <p:cNvPr id="89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80" y="2814955"/>
            <a:ext cx="2463165" cy="362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360" y="2814955"/>
            <a:ext cx="2752725" cy="364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505" y="2814955"/>
            <a:ext cx="2334895" cy="363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820" y="2814955"/>
            <a:ext cx="2298065" cy="35960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143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“</a:t>
            </a:r>
            <a:r>
              <a:rPr lang="zh-CN" altLang="en-US" sz="3200"/>
              <a:t>玄武</a:t>
            </a:r>
            <a:r>
              <a:rPr lang="en-US" altLang="zh-CN" sz="3200"/>
              <a:t>”——</a:t>
            </a:r>
            <a:r>
              <a:rPr lang="zh-CN" altLang="en-US" sz="3200"/>
              <a:t>自动化喷药喷灌机器人</a:t>
            </a:r>
            <a:endParaRPr lang="zh-CN" altLang="en-US" sz="3200"/>
          </a:p>
          <a:p>
            <a:pPr>
              <a:lnSpc>
                <a:spcPct val="14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在结构方面，我也有意将玄武元素融入到设计中。比如双层底盘的镂空，在实现功能的基础上，我对其进行了轻量化设计之美学镂空。如图所示，镂空图案模仿了龟甲上的鳞片和花纹。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在云台的设计上，我使用了齿条和丝杆，实现喷头的双自由度移动，能够大大增加喷灌范围和精准性。此外，在停止喷灌时还可将其收回，最大化空间利用率。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项目实践：</a:t>
            </a:r>
            <a:endParaRPr lang="zh-CN" altLang="en-US" sz="3200" b="1"/>
          </a:p>
        </p:txBody>
      </p:sp>
      <p:pic>
        <p:nvPicPr>
          <p:cNvPr id="86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5" y="3375025"/>
            <a:ext cx="5264150" cy="335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245" y="3375025"/>
            <a:ext cx="2988000" cy="32294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505" y="3063875"/>
            <a:ext cx="2821940" cy="35407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项目实践：</a:t>
            </a:r>
            <a:endParaRPr lang="zh-CN" altLang="en-US" sz="3200" b="1"/>
          </a:p>
        </p:txBody>
      </p:sp>
      <p:pic>
        <p:nvPicPr>
          <p:cNvPr id="2" name="灌溉视频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43025" y="1042035"/>
            <a:ext cx="9242425" cy="51987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514965" y="287020"/>
            <a:ext cx="1323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600" dirty="0">
                <a:solidFill>
                  <a:schemeClr val="bg2"/>
                </a:solidFill>
              </a:rPr>
              <a:t>CQEIE 2023</a:t>
            </a:r>
            <a:endParaRPr lang="en-US" altLang="zh-CN" sz="1600" dirty="0">
              <a:solidFill>
                <a:schemeClr val="bg2"/>
              </a:solidFill>
            </a:endParaRPr>
          </a:p>
        </p:txBody>
      </p:sp>
      <p:pic>
        <p:nvPicPr>
          <p:cNvPr id="21" name="图片 20" descr="资源 13@3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7025" y="241935"/>
            <a:ext cx="3489960" cy="6616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90880" y="107886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目录</a:t>
            </a:r>
            <a:r>
              <a:rPr lang="zh-CN" altLang="en-US" sz="4800" b="1">
                <a:solidFill>
                  <a:schemeClr val="bg1"/>
                </a:solidFill>
              </a:rPr>
              <a:t>：</a:t>
            </a:r>
            <a:endParaRPr lang="zh-CN" altLang="en-US" sz="4800" b="1">
              <a:solidFill>
                <a:schemeClr val="bg1"/>
              </a:solidFill>
            </a:endParaRPr>
          </a:p>
        </p:txBody>
      </p:sp>
      <p:pic>
        <p:nvPicPr>
          <p:cNvPr id="2" name="C9F754DE-2CAD-44b6-B708-469DEB6407EB-1" descr="C:/Users/dell/AppData/Local/Temp/wpp.GQimUAwp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880" y="1780540"/>
            <a:ext cx="9918065" cy="34302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024235" y="925830"/>
            <a:ext cx="629920" cy="5411470"/>
            <a:chOff x="17167" y="1458"/>
            <a:chExt cx="992" cy="8522"/>
          </a:xfrm>
        </p:grpSpPr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17553" y="1458"/>
              <a:ext cx="593" cy="240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未来卓越工程师摇篮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17167" y="1458"/>
              <a:ext cx="621" cy="25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中国新工科教育探路者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8"/>
              </p:custDataLst>
            </p:nvPr>
          </p:nvSpPr>
          <p:spPr>
            <a:xfrm>
              <a:off x="17167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Explorer of New Engineering Education in China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17539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Cradle of Future Elite Engineers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</p:grpSp>
    </p:spTree>
    <p:custDataLst>
      <p:tags r:id="rId1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200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 </a:t>
            </a:r>
            <a:r>
              <a:rPr lang="zh-CN" altLang="en-US" sz="3200"/>
              <a:t>双自由度视觉云台跟随小车</a:t>
            </a:r>
            <a:endParaRPr lang="en-US" altLang="zh-CN" sz="3200"/>
          </a:p>
          <a:p>
            <a:pPr>
              <a:lnSpc>
                <a:spcPct val="14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暑假中期，我和队友参加了全国大学生电子设计大赛，共同设计了具有双自由度云台跟随功能的小车，并获得了省一等奖的佳绩。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我们选择的赛题为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题，赛题要求为制作一个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简易自行瞄准装置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2" name="图片 1" descr="电赛证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0" y="3121660"/>
            <a:ext cx="2348230" cy="3371215"/>
          </a:xfrm>
          <a:prstGeom prst="rect">
            <a:avLst/>
          </a:prstGeom>
        </p:spPr>
      </p:pic>
      <p:pic>
        <p:nvPicPr>
          <p:cNvPr id="139" name="图片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275" y="3276600"/>
            <a:ext cx="4079240" cy="306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9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510" y="3276600"/>
            <a:ext cx="3847465" cy="31197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200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 </a:t>
            </a:r>
            <a:r>
              <a:rPr lang="zh-CN" altLang="en-US" sz="3200"/>
              <a:t>双自由度视觉云台跟随小车</a:t>
            </a:r>
            <a:endParaRPr lang="en-US" altLang="zh-CN" sz="3200"/>
          </a:p>
          <a:p>
            <a:pPr>
              <a:lnSpc>
                <a:spcPct val="14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通过对规则的研究与硬件参数的细致分析，我们最终选定了如下图所示的整体方案。使用大疆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GM6020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电机制作双自由度云台，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Maixcam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作为视觉模块。在云台设计上，为了降低小车转向时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Yaw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轴带来的转动惯量，我们将云台设计在小车中心，视觉模块的摄像头在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Yaw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轴电机的空心轴中心线上，激光点的高度与靶心一致，激光笔与摄像头同轴安装，从而消除视觉误差。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130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" y="3517900"/>
            <a:ext cx="6584950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095" y="3485515"/>
            <a:ext cx="4672965" cy="29756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200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 </a:t>
            </a:r>
            <a:r>
              <a:rPr lang="zh-CN" altLang="en-US" sz="3200"/>
              <a:t>双自由度视觉云台跟随小车</a:t>
            </a:r>
            <a:endParaRPr lang="en-US" altLang="zh-CN" sz="3200"/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电控工作的核心在于底盘循迹与云台视觉追踪的协调，其中，底盘的循迹功能主要依赖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mpu6050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陀螺仪与八路红外循迹模块，配合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PID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误差矫正，可实现稳定的巡线功能。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而云台的视觉追踪功能则依托于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OpenCV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图像处理与深度学习识别结合的方法，通过识别并提取目标，经过过滤算法与云台电机串级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PID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调控，实现稳定追踪，其通信架构如下图所示：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136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10" y="3505835"/>
            <a:ext cx="5131435" cy="29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345" y="3874770"/>
            <a:ext cx="6221730" cy="21113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200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 </a:t>
            </a:r>
            <a:r>
              <a:rPr lang="zh-CN" altLang="en-US" sz="3200"/>
              <a:t>双自由度视觉云台跟随小车</a:t>
            </a:r>
            <a:endParaRPr lang="en-US" altLang="zh-CN" sz="3200"/>
          </a:p>
          <a:p>
            <a:pPr>
              <a:lnSpc>
                <a:spcPct val="14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本学期的自动控制项目中，我将其拓展为多模态台灯小桌宠，能够在日常工作学习中给用户提供帮助，并实现与用户的多模态交互。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与电赛小车不同的是，台灯小桌宠的侧重点不在于目标追踪的精度，而是在于人机之间的多模态交互。这次，我为视觉模块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Maixcam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写入了三个功能程序，并为语音模块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ASRPRO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写入了语音交互程序。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153" name="图片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65" y="3331210"/>
            <a:ext cx="5848350" cy="32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图片 143" descr="6020云台台灯（照相亭）"/>
          <p:cNvPicPr>
            <a:picLocks noChangeAspect="1"/>
          </p:cNvPicPr>
          <p:nvPr/>
        </p:nvPicPr>
        <p:blipFill>
          <a:blip r:embed="rId5">
            <a:lum bright="-6000"/>
          </a:blip>
          <a:srcRect l="18286" r="29451"/>
          <a:stretch>
            <a:fillRect/>
          </a:stretch>
        </p:blipFill>
        <p:spPr>
          <a:xfrm>
            <a:off x="7454265" y="3052445"/>
            <a:ext cx="3416300" cy="34474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200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 </a:t>
            </a:r>
            <a:r>
              <a:rPr lang="zh-CN" altLang="en-US" sz="3200"/>
              <a:t>双自由度视觉云台跟随小车</a:t>
            </a:r>
            <a:endParaRPr lang="en-US" altLang="zh-CN" sz="3200"/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功能一：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使用单目标学习检测（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SOT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）算法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NanoTrack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实现框选目标物品并提取深度特征，其特点是无需训练，直接框选目标物品即可实现检测与跟随，适用于日常生活场景。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1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825750"/>
            <a:ext cx="5459095" cy="312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自学习跟随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5415" y="2663190"/>
            <a:ext cx="5087620" cy="33528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200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 </a:t>
            </a:r>
            <a:r>
              <a:rPr lang="zh-CN" altLang="en-US" sz="3200"/>
              <a:t>双自由度视觉云台跟随小车</a:t>
            </a:r>
            <a:endParaRPr lang="en-US" altLang="zh-CN" sz="3200"/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功能二：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Handlandmarks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深度学习模型提取手部的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个关键点坐标，并通过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LinearSVC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类实现支持向量机分类器，完成对手势的判断及互动。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3" name="手势识别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8540" y="2621915"/>
            <a:ext cx="5424170" cy="3456305"/>
          </a:xfrm>
          <a:prstGeom prst="rect">
            <a:avLst/>
          </a:prstGeom>
        </p:spPr>
      </p:pic>
      <p:pic>
        <p:nvPicPr>
          <p:cNvPr id="150" name="图片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10" y="2769235"/>
            <a:ext cx="5457190" cy="311721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200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 </a:t>
            </a:r>
            <a:r>
              <a:rPr lang="zh-CN" altLang="en-US" sz="3200"/>
              <a:t>双自由度视觉云台跟随小车</a:t>
            </a:r>
            <a:endParaRPr lang="en-US" altLang="zh-CN" sz="3200"/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功能三：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Yolov8-face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模型检测人脸，将人脸裁剪为标准人脸图后，通过关键点提取与分类模型判断实现对用户情绪的检测与互动。如识别到主人高兴时，桌宠会发出欢快的蜂鸣器音效，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OLED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上显示开心表情，身体左右摇摆上下起舞等。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1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3018790"/>
            <a:ext cx="2623820" cy="349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开心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9935" y="3018790"/>
            <a:ext cx="6306820" cy="35477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518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>
              <a:lnSpc>
                <a:spcPct val="120000"/>
              </a:lnSpc>
            </a:pPr>
            <a:r>
              <a:rPr lang="zh-CN" altLang="en-US" sz="2400"/>
              <a:t>本学期我在</a:t>
            </a:r>
            <a:r>
              <a:rPr lang="en-US" altLang="zh-CN" sz="2400"/>
              <a:t>“</a:t>
            </a:r>
            <a:r>
              <a:rPr lang="zh-CN" altLang="en-US" sz="2400"/>
              <a:t>随身微气候</a:t>
            </a:r>
            <a:r>
              <a:rPr lang="en-US" altLang="zh-CN" sz="2400"/>
              <a:t>”</a:t>
            </a:r>
            <a:r>
              <a:rPr lang="zh-CN" altLang="en-US" sz="2400"/>
              <a:t>团队中担任核心成员，主要负责市场调研、用户访谈、痛点分析等工作。</a:t>
            </a:r>
            <a:r>
              <a:rPr lang="en-US" altLang="zh-CN" sz="2400"/>
              <a:t>       </a:t>
            </a:r>
            <a:endParaRPr lang="en-US" altLang="zh-CN" sz="2400"/>
          </a:p>
          <a:p>
            <a:pPr indent="457200">
              <a:lnSpc>
                <a:spcPct val="120000"/>
              </a:lnSpc>
            </a:pPr>
            <a:r>
              <a:rPr lang="zh-CN" altLang="en-US" sz="2400"/>
              <a:t>我们从本学期</a:t>
            </a:r>
            <a:r>
              <a:rPr lang="en-US" altLang="zh-CN" sz="2400"/>
              <a:t>10</a:t>
            </a:r>
            <a:r>
              <a:rPr lang="zh-CN" altLang="en-US" sz="2400"/>
              <a:t>月份开始即组成团队。我全程参与了从灵感汇报到立项汇报的各个阶段，其中负责的工作包括了桌面调研、用户访谈</a:t>
            </a:r>
            <a:r>
              <a:rPr lang="zh-CN" altLang="en-US" sz="2400">
                <a:sym typeface="+mn-ea"/>
              </a:rPr>
              <a:t>、拆机实践</a:t>
            </a:r>
            <a:r>
              <a:rPr lang="zh-CN" altLang="en-US" sz="2400"/>
              <a:t>等。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二</a:t>
            </a:r>
            <a:r>
              <a:rPr lang="en-US" altLang="zh-CN" sz="3200" b="1"/>
              <a:t>.</a:t>
            </a:r>
            <a:r>
              <a:rPr lang="zh-CN" altLang="en-US" sz="3200" b="1"/>
              <a:t>创业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156" name="图片 54"/>
          <p:cNvPicPr>
            <a:picLocks noChangeAspect="1"/>
          </p:cNvPicPr>
          <p:nvPr/>
        </p:nvPicPr>
        <p:blipFill>
          <a:blip r:embed="rId4"/>
          <a:srcRect r="30223"/>
          <a:stretch>
            <a:fillRect/>
          </a:stretch>
        </p:blipFill>
        <p:spPr>
          <a:xfrm>
            <a:off x="351155" y="3219450"/>
            <a:ext cx="4201795" cy="282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20" y="2787015"/>
            <a:ext cx="3094990" cy="3939540"/>
          </a:xfrm>
          <a:prstGeom prst="rect">
            <a:avLst/>
          </a:prstGeom>
        </p:spPr>
      </p:pic>
      <p:pic>
        <p:nvPicPr>
          <p:cNvPr id="159" name="图片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680" y="3141980"/>
            <a:ext cx="4121785" cy="309753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518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>
              <a:lnSpc>
                <a:spcPct val="120000"/>
              </a:lnSpc>
            </a:pPr>
            <a:r>
              <a:rPr lang="zh-CN" altLang="en-US" sz="2400"/>
              <a:t>本学期，我们继续推进国创项目</a:t>
            </a:r>
            <a:r>
              <a:rPr lang="en-US" altLang="zh-CN" sz="2400"/>
              <a:t>——</a:t>
            </a:r>
            <a:r>
              <a:rPr lang="zh-CN" altLang="en-US" sz="2400"/>
              <a:t>多模态智能轮椅。我们的项目采用多模态融合技术，集成视觉、语音、电信号、光信号等多种感知模态，实现了跨模态技术在轮椅产品上的创新应用。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6254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三</a:t>
            </a:r>
            <a:r>
              <a:rPr lang="en-US" altLang="zh-CN" sz="3200" b="1"/>
              <a:t>.</a:t>
            </a:r>
            <a:r>
              <a:rPr lang="zh-CN" altLang="en-US" sz="3200" b="1"/>
              <a:t>大创实践（多模态智能轮椅）：</a:t>
            </a:r>
            <a:endParaRPr lang="zh-CN" altLang="en-US" sz="3200" b="1"/>
          </a:p>
        </p:txBody>
      </p:sp>
      <p:pic>
        <p:nvPicPr>
          <p:cNvPr id="165" name="图片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" y="2541270"/>
            <a:ext cx="6652260" cy="38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20" y="2364105"/>
            <a:ext cx="3034030" cy="4048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931545"/>
            <a:ext cx="11185525" cy="3518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>
              <a:lnSpc>
                <a:spcPct val="120000"/>
              </a:lnSpc>
            </a:pPr>
            <a:r>
              <a:rPr lang="zh-CN" altLang="en-US" sz="2400"/>
              <a:t>针对项目的其中一个核心功能：心电信号采集与处理，我们发表了一篇</a:t>
            </a:r>
            <a:r>
              <a:rPr lang="en-US" altLang="zh-CN" sz="2400"/>
              <a:t>ICCEIC</a:t>
            </a:r>
            <a:r>
              <a:rPr lang="zh-CN" altLang="en-US" sz="2400"/>
              <a:t>会议论文中，其中包括硬件的搭建、软件滤波算法与仿真分析等。</a:t>
            </a:r>
            <a:endParaRPr lang="zh-CN" altLang="en-US" sz="2400"/>
          </a:p>
          <a:p>
            <a:pPr indent="457200">
              <a:lnSpc>
                <a:spcPct val="120000"/>
              </a:lnSpc>
            </a:pPr>
            <a:r>
              <a:rPr lang="zh-CN" altLang="en-US" sz="2400"/>
              <a:t>对于整个项目我们有序推进，同时注重了用户需求与功能创新，实现了完整的产品设计闭环，最终获得国家级优秀结项的好成绩。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6254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三</a:t>
            </a:r>
            <a:r>
              <a:rPr lang="en-US" altLang="zh-CN" sz="3200" b="1"/>
              <a:t>.</a:t>
            </a:r>
            <a:r>
              <a:rPr lang="zh-CN" altLang="en-US" sz="3200" b="1"/>
              <a:t>大创实践（多模态智能轮椅）：</a:t>
            </a:r>
            <a:endParaRPr lang="zh-CN" altLang="en-US" sz="3200" b="1"/>
          </a:p>
        </p:txBody>
      </p:sp>
      <p:pic>
        <p:nvPicPr>
          <p:cNvPr id="172" name="图片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5" y="2816860"/>
            <a:ext cx="3282315" cy="385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090" y="2788920"/>
            <a:ext cx="3228340" cy="388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420" y="3103880"/>
            <a:ext cx="5080635" cy="29298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53440"/>
            <a:ext cx="11185525" cy="309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en-US" altLang="zh-CN" sz="3200"/>
          </a:p>
          <a:p>
            <a:pPr>
              <a:lnSpc>
                <a:spcPct val="16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本学期我加入具身智能实验室，开展了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OpenArm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机械臂项目。作为项目的运动学负责人，我进行了运动学库搭建、硬件在环仿真、机械臂正逆解算与轨迹规划等工作。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OpenArm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是一款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S-R-S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构型的七自由度冗余机械臂，其作为一款安全、开源、高性能的人形机械臂平台，为物理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研究和工业协作提供了理想解决方案。我的整体工作流程按以下思路开展：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" y="3582035"/>
            <a:ext cx="10801350" cy="29781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47725"/>
            <a:ext cx="11185525" cy="2179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Xbotics</a:t>
            </a:r>
            <a:r>
              <a:rPr lang="zh-CN" altLang="en-US" sz="3200"/>
              <a:t>具身智能社区线上实习</a:t>
            </a:r>
            <a:r>
              <a:rPr lang="zh-CN" altLang="en-US" sz="3200"/>
              <a:t>：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Xbotics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具身智能社区是面向具身智能与机器人领域的专业学习与实践社区，本学期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月到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，我参与了为期三月的具身智能与嵌入式学习，系统完成了具身智能基础理论与技术框架、具身智能相关算法与工程实践的入门训练。期间，我依照社区学习路线展开学习，并整理了多个文档，涉及机器人运动学、大预言模型等领域。此外，我还进行了诸如嵌入式小型任务调度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Shell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命令交互系统、集成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KDL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运动学库的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Mujoco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机械臂仿真、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Bert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模型预训练与微调等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实战项目。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ym typeface="+mn-ea"/>
              </a:rPr>
              <a:t>四</a:t>
            </a:r>
            <a:r>
              <a:rPr lang="en-US" altLang="zh-CN" sz="3200" b="1">
                <a:sym typeface="+mn-ea"/>
              </a:rPr>
              <a:t>.</a:t>
            </a:r>
            <a:r>
              <a:rPr lang="zh-CN" altLang="en-US" sz="3200" b="1">
                <a:sym typeface="+mn-ea"/>
              </a:rPr>
              <a:t>课外</a:t>
            </a:r>
            <a:r>
              <a:rPr lang="zh-CN" altLang="en-US" sz="3200" b="1">
                <a:sym typeface="+mn-ea"/>
              </a:rPr>
              <a:t>实践：</a:t>
            </a:r>
            <a:endParaRPr lang="zh-CN" altLang="en-US" sz="3200" b="1"/>
          </a:p>
        </p:txBody>
      </p:sp>
      <p:pic>
        <p:nvPicPr>
          <p:cNvPr id="176" name="图片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70" y="3975735"/>
            <a:ext cx="2057400" cy="269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图片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0" y="3975735"/>
            <a:ext cx="1407795" cy="271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图片 75"/>
          <p:cNvPicPr>
            <a:picLocks noChangeAspect="1"/>
          </p:cNvPicPr>
          <p:nvPr/>
        </p:nvPicPr>
        <p:blipFill>
          <a:blip r:embed="rId6">
            <a:lum bright="-6000"/>
          </a:blip>
          <a:stretch>
            <a:fillRect/>
          </a:stretch>
        </p:blipFill>
        <p:spPr>
          <a:xfrm>
            <a:off x="4271645" y="3975735"/>
            <a:ext cx="2464435" cy="26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170" y="3975735"/>
            <a:ext cx="2388870" cy="271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9130" y="3975735"/>
            <a:ext cx="2378075" cy="26924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47725"/>
            <a:ext cx="11185525" cy="2179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3200"/>
              <a:t>②</a:t>
            </a:r>
            <a:r>
              <a:rPr lang="en-US" altLang="zh-CN" sz="3200"/>
              <a:t> </a:t>
            </a:r>
            <a:r>
              <a:rPr lang="zh-CN" altLang="en-US" sz="3200"/>
              <a:t>无人机挑战赛</a:t>
            </a:r>
            <a:r>
              <a:rPr lang="zh-CN" altLang="en-US" sz="3200"/>
              <a:t>：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暑假期间，我随队前往山东烟台参加了无人机挑战赛全国专项赛，负责对无人机的整体机械结构进行设计与建模，以及通过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ROS1noetic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移动靶的识别。无人机挑战赛为障碍环境中的无人机货物运输比赛，主要考察无人机的自主飞行、障碍规避、目标识别、货物投送等能力。要求无人机从起点搭载货物出发、穿过障碍区、找到合适的靶标投放快递、自主完成降落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ym typeface="+mn-ea"/>
              </a:rPr>
              <a:t>四</a:t>
            </a:r>
            <a:r>
              <a:rPr lang="en-US" altLang="zh-CN" sz="3200" b="1">
                <a:sym typeface="+mn-ea"/>
              </a:rPr>
              <a:t>.</a:t>
            </a:r>
            <a:r>
              <a:rPr lang="zh-CN" altLang="en-US" sz="3200" b="1">
                <a:sym typeface="+mn-ea"/>
              </a:rPr>
              <a:t>课外</a:t>
            </a:r>
            <a:r>
              <a:rPr lang="zh-CN" altLang="en-US" sz="3200" b="1">
                <a:sym typeface="+mn-ea"/>
              </a:rPr>
              <a:t>实践：</a:t>
            </a:r>
            <a:endParaRPr lang="zh-CN" altLang="en-US" sz="3200" b="1"/>
          </a:p>
        </p:txBody>
      </p:sp>
      <p:pic>
        <p:nvPicPr>
          <p:cNvPr id="184" name="图片 77"/>
          <p:cNvPicPr>
            <a:picLocks noChangeAspect="1"/>
          </p:cNvPicPr>
          <p:nvPr/>
        </p:nvPicPr>
        <p:blipFill>
          <a:blip r:embed="rId4"/>
          <a:srcRect r="10186"/>
          <a:stretch>
            <a:fillRect/>
          </a:stretch>
        </p:blipFill>
        <p:spPr>
          <a:xfrm>
            <a:off x="213360" y="3696970"/>
            <a:ext cx="3771900" cy="267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100573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170" y="3569335"/>
            <a:ext cx="4382770" cy="2931795"/>
          </a:xfrm>
          <a:prstGeom prst="rect">
            <a:avLst/>
          </a:prstGeom>
        </p:spPr>
      </p:pic>
      <p:pic>
        <p:nvPicPr>
          <p:cNvPr id="114" name="图片 1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5215" y="3679825"/>
            <a:ext cx="3319145" cy="2564765"/>
          </a:xfrm>
          <a:prstGeom prst="rect">
            <a:avLst/>
          </a:prstGeom>
          <a:noFill/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847725"/>
            <a:ext cx="11185525" cy="2179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3200"/>
              <a:t>③</a:t>
            </a:r>
            <a:r>
              <a:rPr lang="en-US" altLang="zh-CN" sz="3200"/>
              <a:t> </a:t>
            </a:r>
            <a:r>
              <a:rPr lang="zh-CN" altLang="en-US" sz="3200"/>
              <a:t>深圳科创学院实习</a:t>
            </a:r>
            <a:r>
              <a:rPr lang="zh-CN" altLang="en-US" sz="3200"/>
              <a:t>：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暑假期间，我前往深圳科创学院，担任启航营助教。期间，带领组员学习有序创业的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步法则、第一性原理、产品设计思维等，参观了多家初创企业，并带领组员完成了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拳击袋鼠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小项目。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ym typeface="+mn-ea"/>
              </a:rPr>
              <a:t>四</a:t>
            </a:r>
            <a:r>
              <a:rPr lang="en-US" altLang="zh-CN" sz="3200" b="1">
                <a:sym typeface="+mn-ea"/>
              </a:rPr>
              <a:t>.</a:t>
            </a:r>
            <a:r>
              <a:rPr lang="zh-CN" altLang="en-US" sz="3200" b="1">
                <a:sym typeface="+mn-ea"/>
              </a:rPr>
              <a:t>课外</a:t>
            </a:r>
            <a:r>
              <a:rPr lang="zh-CN" altLang="en-US" sz="3200" b="1">
                <a:sym typeface="+mn-ea"/>
              </a:rPr>
              <a:t>实践：</a:t>
            </a:r>
            <a:endParaRPr lang="zh-CN" altLang="en-US" sz="3200" b="1"/>
          </a:p>
        </p:txBody>
      </p:sp>
      <p:pic>
        <p:nvPicPr>
          <p:cNvPr id="185" name="图片 78" descr="IMG_256"/>
          <p:cNvPicPr>
            <a:picLocks noChangeAspect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>
          <a:xfrm>
            <a:off x="464185" y="2973070"/>
            <a:ext cx="5186680" cy="3457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7" name="图片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530" y="2618105"/>
            <a:ext cx="2625725" cy="198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图片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213" y="4714558"/>
            <a:ext cx="2625725" cy="198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9390" y="2581910"/>
            <a:ext cx="2437765" cy="201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图片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0490" y="4714875"/>
            <a:ext cx="2614930" cy="196278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510" y="1079500"/>
            <a:ext cx="11185525" cy="5343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7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半人形机器人的整体轨迹规划与控制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基于现阶段的双臂运动学框架加入碰撞检测和协调控制，实现更完整的半人形机器人整体控制。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实物七自由度机械臂的调试控制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基于单臂运动学框架，调试实验室的达妙电机七自由度机械臂。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冗余机械臂的深度强化学习遥操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继续学习深度强化学习，为后续遥操控制机械臂打下基础。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“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微气候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原理样机搭建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留校期间和创业团队共同完成初代样机的设计与搭建。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全面强化个人技术栈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巩固与强化现有技术，补足与完善存在短板的技术。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五</a:t>
            </a:r>
            <a:r>
              <a:rPr lang="en-US" altLang="zh-CN" sz="3200" b="1"/>
              <a:t>. </a:t>
            </a:r>
            <a:r>
              <a:rPr lang="zh-CN" altLang="en-US" sz="3200" b="1"/>
              <a:t>未来实践规划：</a:t>
            </a:r>
            <a:endParaRPr lang="zh-CN" altLang="en-US" sz="3200" b="1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514965" y="287020"/>
            <a:ext cx="1323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600" dirty="0">
                <a:solidFill>
                  <a:schemeClr val="bg2"/>
                </a:solidFill>
              </a:rPr>
              <a:t>CQEIE 2023</a:t>
            </a:r>
            <a:endParaRPr lang="en-US" altLang="zh-CN" sz="1600" dirty="0">
              <a:solidFill>
                <a:schemeClr val="bg2"/>
              </a:solidFill>
            </a:endParaRPr>
          </a:p>
        </p:txBody>
      </p:sp>
      <p:pic>
        <p:nvPicPr>
          <p:cNvPr id="21" name="图片 20" descr="资源 13@3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7025" y="241935"/>
            <a:ext cx="3489960" cy="6616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01045" y="925830"/>
            <a:ext cx="629920" cy="5411470"/>
            <a:chOff x="17167" y="1458"/>
            <a:chExt cx="992" cy="8522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7553" y="1458"/>
              <a:ext cx="593" cy="240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未来卓越工程师摇篮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7167" y="1458"/>
              <a:ext cx="621" cy="25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just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100" b="1">
                  <a:solidFill>
                    <a:schemeClr val="bg1">
                      <a:alpha val="60000"/>
                    </a:schemeClr>
                  </a:solidFill>
                </a:rPr>
                <a:t>中国新工科教育探路者</a:t>
              </a:r>
              <a:endParaRPr lang="zh-CN" altLang="en-US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17167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Explorer of New Engineering Education in China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7539" y="4070"/>
              <a:ext cx="621" cy="59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>
                  <a:solidFill>
                    <a:schemeClr val="bg1">
                      <a:alpha val="60000"/>
                    </a:schemeClr>
                  </a:solidFill>
                </a:rPr>
                <a:t>The Cradle of Future Elite Engineers</a:t>
              </a:r>
              <a:endParaRPr lang="en-US" altLang="zh-CN" sz="1100" b="1">
                <a:solidFill>
                  <a:schemeClr val="bg1">
                    <a:alpha val="60000"/>
                  </a:schemeClr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74365" y="2584450"/>
            <a:ext cx="5843270" cy="157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8800" b="1">
                <a:solidFill>
                  <a:schemeClr val="bg1"/>
                </a:solidFill>
              </a:rPr>
              <a:t>Thank you!</a:t>
            </a:r>
            <a:endParaRPr lang="en-US" altLang="zh-CN" sz="8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7960" y="1740535"/>
            <a:ext cx="9385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solidFill>
                  <a:schemeClr val="bg1"/>
                </a:solidFill>
              </a:rPr>
              <a:t>“</a:t>
            </a:r>
            <a:r>
              <a:rPr lang="zh-CN" altLang="en-US" sz="3200">
                <a:solidFill>
                  <a:schemeClr val="bg1"/>
                </a:solidFill>
              </a:rPr>
              <a:t>知而不行，是为不知；行而不知，可以致知。</a:t>
            </a:r>
            <a:r>
              <a:rPr lang="en-US" altLang="zh-CN" sz="3200">
                <a:solidFill>
                  <a:schemeClr val="bg1"/>
                </a:solidFill>
              </a:rPr>
              <a:t>”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2" name="文本框 1"/>
          <p:cNvSpPr txBox="1"/>
          <p:nvPr/>
        </p:nvSpPr>
        <p:spPr>
          <a:xfrm>
            <a:off x="397510" y="853440"/>
            <a:ext cx="11185525" cy="309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en-US" altLang="zh-CN" sz="3200"/>
          </a:p>
          <a:p>
            <a:pPr>
              <a:lnSpc>
                <a:spcPct val="16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为了项目的顺利开展，我对机械臂运动学的相关理论知识进行了学习与整理。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>
              <a:lnSpc>
                <a:spcPct val="16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其中包括了机械臂控制学的相关知识：坐标系与位姿变换、笛卡尔坐标系与关节坐标系、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MDH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建模法、欧拉角与四元数、坐标系转换与链式计算等；以及机械臂轨迹规划的相关知识：笛卡尔、关节空间规划，轨迹规划的一般方法（三次多项式、五阶多项式）等。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5" y="3503930"/>
            <a:ext cx="2731770" cy="31197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50" y="3506470"/>
            <a:ext cx="2997200" cy="31172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2255" y="3506470"/>
            <a:ext cx="2843530" cy="30695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165" y="3503930"/>
            <a:ext cx="2854325" cy="31064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2" name="文本框 1"/>
          <p:cNvSpPr txBox="1"/>
          <p:nvPr/>
        </p:nvSpPr>
        <p:spPr>
          <a:xfrm>
            <a:off x="397510" y="853440"/>
            <a:ext cx="11185525" cy="309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en-US" altLang="zh-CN" sz="3200"/>
          </a:p>
          <a:p>
            <a:pPr>
              <a:lnSpc>
                <a:spcPct val="16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我使用的系统是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Linux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Ubuntu22.04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，仿真环境基于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ROS2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，编译器为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VScode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。我调用了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openarm_description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仓库中的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URDF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模型，通过配置启动文件将其可视化在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Rviz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中。随后从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GUI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滑块验证其运动链路的完整性，到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C++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程序控制节点，再到调用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KDL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运动学库验证节点能否正常接收数据，一步步验证实现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KDL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库与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的解耦。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" y="3815080"/>
            <a:ext cx="6880860" cy="2423795"/>
          </a:xfrm>
          <a:prstGeom prst="rect">
            <a:avLst/>
          </a:prstGeom>
        </p:spPr>
      </p:pic>
      <p:pic>
        <p:nvPicPr>
          <p:cNvPr id="4" name="图片 3" descr="C++节点控制机械臂 00_00_00-00_00_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890" y="3740150"/>
            <a:ext cx="5125085" cy="24987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2" name="文本框 1"/>
          <p:cNvSpPr txBox="1"/>
          <p:nvPr/>
        </p:nvSpPr>
        <p:spPr>
          <a:xfrm>
            <a:off x="397510" y="853440"/>
            <a:ext cx="11185525" cy="309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en-US" altLang="zh-CN" sz="3200"/>
          </a:p>
          <a:p>
            <a:pPr>
              <a:lnSpc>
                <a:spcPct val="16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在验证了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KDL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库后，我对其进行解耦与提纯，重新搭建了一个专用于单片机的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语言运动学框架。我使用的单片机为正点原子探索者（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STM32F407ZGT6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），工具链为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STM32CubeMX+Keilv5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，基于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HAL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库进行嵌入式开发。我通过在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Keil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中给定一致的机械臂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DH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参数和关节角指令，并用串口捕获输出的解算结果，验证了嵌入式端运动学库的正确性。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" y="3617595"/>
            <a:ext cx="5274310" cy="298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图片 22" descr="IMG_2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990" y="3521710"/>
            <a:ext cx="3104515" cy="3179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23" descr="IMG_2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105" y="3521710"/>
            <a:ext cx="3281680" cy="31794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2" name="文本框 1"/>
          <p:cNvSpPr txBox="1"/>
          <p:nvPr/>
        </p:nvSpPr>
        <p:spPr>
          <a:xfrm>
            <a:off x="397510" y="853440"/>
            <a:ext cx="11185525" cy="309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en-US" altLang="zh-CN" sz="3200"/>
          </a:p>
          <a:p>
            <a:pPr>
              <a:lnSpc>
                <a:spcPct val="16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随后，为了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进一步加强对机械臂的控制，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我使用正逆运动学实现轨迹规划。这是基于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OpenArm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DH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参数与我从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KDL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库重构出的核心运动学文件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kinematics_solver.c/h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实现的，由于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OpenArm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是一款七自由度冗余机械臂，我使用数值迭代解和阻尼最小二乘法（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DLS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）的方法实现其逆运动学解算。我设置了七种运动模式来验证正逆运动学的效果：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0" name="图片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3665220"/>
            <a:ext cx="7682230" cy="24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 descr="画圆（位姿） 00_00_00-00_00_30 00_00_00-00_00_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945" y="3187700"/>
            <a:ext cx="3510915" cy="32918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2" name="文本框 1"/>
          <p:cNvSpPr txBox="1"/>
          <p:nvPr/>
        </p:nvSpPr>
        <p:spPr>
          <a:xfrm>
            <a:off x="397510" y="853440"/>
            <a:ext cx="11185525" cy="309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en-US" altLang="zh-CN" sz="3200"/>
          </a:p>
          <a:p>
            <a:pPr>
              <a:lnSpc>
                <a:spcPct val="16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我设置了两版运动学求解器。其中，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3*7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位置版本只关注末端执行器的坐标，而不考虑姿态，因此求解速度更快；而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en-US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×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位姿版本会同时计算末端执行器的坐标和姿态，控制更为优雅真实。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0" y="2734310"/>
            <a:ext cx="5869305" cy="4000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285" y="2734310"/>
            <a:ext cx="5905500" cy="40005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资源 3@3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34020" y="184150"/>
            <a:ext cx="3961765" cy="7480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510" y="26987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</a:t>
            </a:r>
            <a:r>
              <a:rPr lang="en-US" altLang="zh-CN" sz="3200" b="1"/>
              <a:t>.</a:t>
            </a:r>
            <a:r>
              <a:rPr lang="zh-CN" altLang="en-US" sz="3200" b="1"/>
              <a:t>项目</a:t>
            </a:r>
            <a:r>
              <a:rPr lang="zh-CN" altLang="en-US" sz="3200" b="1"/>
              <a:t>实践：</a:t>
            </a:r>
            <a:endParaRPr lang="zh-CN" altLang="en-US" sz="3200" b="1"/>
          </a:p>
        </p:txBody>
      </p:sp>
      <p:sp>
        <p:nvSpPr>
          <p:cNvPr id="2" name="文本框 1"/>
          <p:cNvSpPr txBox="1"/>
          <p:nvPr/>
        </p:nvSpPr>
        <p:spPr>
          <a:xfrm>
            <a:off x="397510" y="853440"/>
            <a:ext cx="11185525" cy="789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3200"/>
              <a:t>①</a:t>
            </a:r>
            <a:r>
              <a:rPr lang="en-US" altLang="zh-CN" sz="3200"/>
              <a:t> OpenArm</a:t>
            </a:r>
            <a:r>
              <a:rPr lang="zh-CN" altLang="en-US" sz="3200"/>
              <a:t>机械臂运动学控制</a:t>
            </a:r>
            <a:endParaRPr lang="en-US" altLang="zh-CN" sz="3200"/>
          </a:p>
          <a:p>
            <a:pPr>
              <a:lnSpc>
                <a:spcPct val="16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画圆 00_00_00-00_00_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06650"/>
            <a:ext cx="6096000" cy="2895600"/>
          </a:xfrm>
          <a:prstGeom prst="rect">
            <a:avLst/>
          </a:prstGeom>
        </p:spPr>
      </p:pic>
      <p:pic>
        <p:nvPicPr>
          <p:cNvPr id="9" name="图片 8" descr="画圆（位姿） 00_00_00-00_00_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06650"/>
            <a:ext cx="6096000" cy="2895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7510" y="1820228"/>
            <a:ext cx="5080000" cy="521970"/>
          </a:xfrm>
          <a:prstGeom prst="rect">
            <a:avLst/>
          </a:prstGeom>
        </p:spPr>
        <p:txBody>
          <a:bodyPr>
            <a:spAutoFit/>
          </a:bodyPr>
          <a:p>
            <a:pPr algn="ctr"/>
            <a:r>
              <a:rPr lang="en-US" altLang="zh-CN" sz="2800" b="1" i="0">
                <a:solidFill>
                  <a:srgbClr val="000000"/>
                </a:solidFill>
              </a:rPr>
              <a:t>3*7</a:t>
            </a:r>
            <a:r>
              <a:rPr lang="zh-CN" altLang="en-US" sz="2800" b="1" i="0">
                <a:solidFill>
                  <a:srgbClr val="000000"/>
                </a:solidFill>
              </a:rPr>
              <a:t>位置解算</a:t>
            </a:r>
            <a:endParaRPr lang="zh-CN" altLang="en-US" sz="2800" b="1" i="0">
              <a:solidFill>
                <a:srgbClr val="0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15785" y="1763713"/>
            <a:ext cx="5080000" cy="521970"/>
          </a:xfrm>
          <a:prstGeom prst="rect">
            <a:avLst/>
          </a:prstGeom>
        </p:spPr>
        <p:txBody>
          <a:bodyPr>
            <a:spAutoFit/>
          </a:bodyPr>
          <a:p>
            <a:pPr algn="ctr"/>
            <a:r>
              <a:rPr lang="en-US" altLang="zh-CN" sz="2800" b="1" i="0">
                <a:solidFill>
                  <a:srgbClr val="000000"/>
                </a:solidFill>
              </a:rPr>
              <a:t>6*7</a:t>
            </a:r>
            <a:r>
              <a:rPr lang="zh-CN" altLang="en-US" sz="2800" b="1" i="0">
                <a:solidFill>
                  <a:srgbClr val="000000"/>
                </a:solidFill>
              </a:rPr>
              <a:t>位姿解算</a:t>
            </a:r>
            <a:endParaRPr lang="zh-CN" altLang="en-US" sz="2800" b="1" i="0">
              <a:solidFill>
                <a:srgbClr val="000000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IRTUALLY_FRAME" val="{&quot;height&quot;:278.3,&quot;left&quot;:20.15,&quot;top&quot;:143.35,&quot;width&quot;:929.1}"/>
</p:tagLst>
</file>

<file path=ppt/tags/tag101.xml><?xml version="1.0" encoding="utf-8"?>
<p:tagLst xmlns:p="http://schemas.openxmlformats.org/presentationml/2006/main">
  <p:tag name="KSO_WM_DIAGRAM_VIRTUALLY_FRAME" val="{&quot;height&quot;:278.3,&quot;left&quot;:20.15,&quot;top&quot;:143.35,&quot;width&quot;:929.1}"/>
</p:tagLst>
</file>

<file path=ppt/tags/tag102.xml><?xml version="1.0" encoding="utf-8"?>
<p:tagLst xmlns:p="http://schemas.openxmlformats.org/presentationml/2006/main">
  <p:tag name="KSO_WM_DIAGRAM_VIRTUALLY_FRAME" val="{&quot;height&quot;:278.3,&quot;left&quot;:20.15,&quot;top&quot;:143.35,&quot;width&quot;:929.1}"/>
</p:tagLst>
</file>

<file path=ppt/tags/tag103.xml><?xml version="1.0" encoding="utf-8"?>
<p:tagLst xmlns:p="http://schemas.openxmlformats.org/presentationml/2006/main">
  <p:tag name="KSO_WM_DIAGRAM_VIRTUALLY_FRAME" val="{&quot;height&quot;:278.3,&quot;left&quot;:20.15,&quot;top&quot;:143.35,&quot;width&quot;:929.1}"/>
</p:tagLst>
</file>

<file path=ppt/tags/tag104.xml><?xml version="1.0" encoding="utf-8"?>
<p:tagLst xmlns:p="http://schemas.openxmlformats.org/presentationml/2006/main">
  <p:tag name="KSO_WM_DIAGRAM_VIRTUALLY_FRAME" val="{&quot;height&quot;:278.3,&quot;left&quot;:20.15,&quot;top&quot;:143.35,&quot;width&quot;:929.1}"/>
</p:tagLst>
</file>

<file path=ppt/tags/tag105.xml><?xml version="1.0" encoding="utf-8"?>
<p:tagLst xmlns:p="http://schemas.openxmlformats.org/presentationml/2006/main">
  <p:tag name="KSO_WM_DIAGRAM_VIRTUALLY_FRAME" val="{&quot;height&quot;:278.3,&quot;left&quot;:20.15,&quot;top&quot;:143.35,&quot;width&quot;:929.1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4.xml><?xml version="1.0" encoding="utf-8"?>
<p:tagLst xmlns:p="http://schemas.openxmlformats.org/presentationml/2006/main">
  <p:tag name="commondata" val="eyJoZGlkIjoiZWFiMDg1ZGJmZjVjZjRkMjc1YjEyMmQyZGJiYzI5Yj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VzZXJJZCIgOiAiIiwKCSJWZXJzaW9uIiA6ICIzMTgiCn0K"/>
    </extobj>
  </extobjs>
</s:customData>
</file>

<file path=customXml/itemProps153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5294</Words>
  <Application>WPS 演示</Application>
  <PresentationFormat>宽屏</PresentationFormat>
  <Paragraphs>246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Times New Roman</vt:lpstr>
      <vt:lpstr>微软雅黑</vt:lpstr>
      <vt:lpstr>Arial Unicode MS</vt:lpstr>
      <vt:lpstr>Calibri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dell</cp:lastModifiedBy>
  <cp:revision>184</cp:revision>
  <dcterms:created xsi:type="dcterms:W3CDTF">2019-06-19T02:08:00Z</dcterms:created>
  <dcterms:modified xsi:type="dcterms:W3CDTF">2026-01-20T11:53:42Z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30FCA552427B42968F3A7ED78D5DB6AA_13</vt:lpwstr>
  </property>
</Properties>
</file>