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mp4" ContentType="video/mp4"/>
  <Default Extension="rels" ContentType="application/vnd.openxmlformats-package.relationships+xml"/>
  <Override PartName="/customXml/itemProps12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3"/>
    <p:sldId id="258" r:id="rId4"/>
    <p:sldId id="259" r:id="rId5"/>
    <p:sldId id="340" r:id="rId6"/>
    <p:sldId id="360" r:id="rId7"/>
    <p:sldId id="361" r:id="rId8"/>
    <p:sldId id="293" r:id="rId9"/>
    <p:sldId id="341" r:id="rId10"/>
    <p:sldId id="362" r:id="rId11"/>
    <p:sldId id="318" r:id="rId12"/>
    <p:sldId id="342" r:id="rId13"/>
    <p:sldId id="343" r:id="rId14"/>
    <p:sldId id="279" r:id="rId15"/>
    <p:sldId id="320" r:id="rId16"/>
    <p:sldId id="344" r:id="rId17"/>
    <p:sldId id="282" r:id="rId18"/>
    <p:sldId id="296" r:id="rId19"/>
    <p:sldId id="283" r:id="rId20"/>
    <p:sldId id="286" r:id="rId21"/>
    <p:sldId id="305" r:id="rId22"/>
    <p:sldId id="291" r:id="rId23"/>
    <p:sldId id="264"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6" userDrawn="1">
          <p15:clr>
            <a:srgbClr val="A4A3A4"/>
          </p15:clr>
        </p15:guide>
        <p15:guide id="2" pos="37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426"/>
        <p:guide pos="377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125.xml"/><Relationship Id="rId30" Type="http://schemas.openxmlformats.org/officeDocument/2006/relationships/customXml" Target="../customXml/item1.xml"/><Relationship Id="rId3" Type="http://schemas.openxmlformats.org/officeDocument/2006/relationships/slide" Target="slides/slide1.xml"/><Relationship Id="rId29" Type="http://schemas.openxmlformats.org/officeDocument/2006/relationships/customXmlProps" Target="../customXml/itemProps124.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image" Target="../media/image2.png"/><Relationship Id="rId3" Type="http://schemas.openxmlformats.org/officeDocument/2006/relationships/tags" Target="../tags/tag64.xml"/><Relationship Id="rId2" Type="http://schemas.openxmlformats.org/officeDocument/2006/relationships/tags" Target="../tags/tag63.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5.png"/><Relationship Id="rId2" Type="http://schemas.openxmlformats.org/officeDocument/2006/relationships/tags" Target="../tags/tag9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5.png"/><Relationship Id="rId2" Type="http://schemas.openxmlformats.org/officeDocument/2006/relationships/tags" Target="../tags/tag94.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8.xml"/><Relationship Id="rId7" Type="http://schemas.openxmlformats.org/officeDocument/2006/relationships/image" Target="../media/image36.png"/><Relationship Id="rId6" Type="http://schemas.openxmlformats.org/officeDocument/2006/relationships/tags" Target="../tags/tag97.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5.png"/><Relationship Id="rId2" Type="http://schemas.openxmlformats.org/officeDocument/2006/relationships/tags" Target="../tags/tag96.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0.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5.png"/><Relationship Id="rId2" Type="http://schemas.openxmlformats.org/officeDocument/2006/relationships/tags" Target="../tags/tag99.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2.xml"/><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5.png"/><Relationship Id="rId2" Type="http://schemas.openxmlformats.org/officeDocument/2006/relationships/tags" Target="../tags/tag10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 Id="rId3" Type="http://schemas.openxmlformats.org/officeDocument/2006/relationships/image" Target="../media/image5.png"/><Relationship Id="rId2" Type="http://schemas.openxmlformats.org/officeDocument/2006/relationships/tags" Target="../tags/tag103.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5.png"/><Relationship Id="rId2" Type="http://schemas.openxmlformats.org/officeDocument/2006/relationships/tags" Target="../tags/tag105.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8.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png"/><Relationship Id="rId2" Type="http://schemas.openxmlformats.org/officeDocument/2006/relationships/tags" Target="../tags/tag107.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0.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png"/><Relationship Id="rId2" Type="http://schemas.openxmlformats.org/officeDocument/2006/relationships/tags" Target="../tags/tag109.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3" Type="http://schemas.openxmlformats.org/officeDocument/2006/relationships/image" Target="../media/image5.png"/><Relationship Id="rId2" Type="http://schemas.openxmlformats.org/officeDocument/2006/relationships/tags" Target="../tags/tag111.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71.xml"/><Relationship Id="rId2" Type="http://schemas.openxmlformats.org/officeDocument/2006/relationships/tags" Target="../tags/tag70.xml"/><Relationship Id="rId11" Type="http://schemas.openxmlformats.org/officeDocument/2006/relationships/slideLayout" Target="../slideLayouts/slideLayout1.xml"/><Relationship Id="rId10" Type="http://schemas.openxmlformats.org/officeDocument/2006/relationships/tags" Target="../tags/tag76.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image" Target="../media/image68.png"/><Relationship Id="rId7" Type="http://schemas.openxmlformats.org/officeDocument/2006/relationships/image" Target="../media/image67.jpe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5.png"/><Relationship Id="rId2" Type="http://schemas.openxmlformats.org/officeDocument/2006/relationships/tags" Target="../tags/tag113.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6.xml"/><Relationship Id="rId3" Type="http://schemas.openxmlformats.org/officeDocument/2006/relationships/image" Target="../media/image5.png"/><Relationship Id="rId2" Type="http://schemas.openxmlformats.org/officeDocument/2006/relationships/tags" Target="../tags/tag115.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image" Target="../media/image2.png"/><Relationship Id="rId3" Type="http://schemas.openxmlformats.org/officeDocument/2006/relationships/tags" Target="../tags/tag118.xml"/><Relationship Id="rId2" Type="http://schemas.openxmlformats.org/officeDocument/2006/relationships/tags" Target="../tags/tag117.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7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5.png"/><Relationship Id="rId2" Type="http://schemas.openxmlformats.org/officeDocument/2006/relationships/tags" Target="../tags/tag79.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image" Target="../media/image16.pn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5.png"/><Relationship Id="rId2" Type="http://schemas.openxmlformats.org/officeDocument/2006/relationships/tags" Target="../tags/tag81.xml"/><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5.xml"/><Relationship Id="rId7" Type="http://schemas.openxmlformats.org/officeDocument/2006/relationships/image" Target="../media/image17.png"/><Relationship Id="rId6" Type="http://schemas.openxmlformats.org/officeDocument/2006/relationships/tags" Target="../tags/tag84.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5.png"/><Relationship Id="rId2" Type="http://schemas.openxmlformats.org/officeDocument/2006/relationships/tags" Target="../tags/tag83.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7.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5.png"/><Relationship Id="rId2" Type="http://schemas.openxmlformats.org/officeDocument/2006/relationships/tags" Target="../tags/tag86.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5.png"/><Relationship Id="rId2" Type="http://schemas.openxmlformats.org/officeDocument/2006/relationships/tags" Target="../tags/tag88.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5.png"/><Relationship Id="rId2" Type="http://schemas.openxmlformats.org/officeDocument/2006/relationships/tags" Target="../tags/tag90.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grpSp>
        <p:nvGrpSpPr>
          <p:cNvPr id="4" name="组合 3"/>
          <p:cNvGrpSpPr/>
          <p:nvPr/>
        </p:nvGrpSpPr>
        <p:grpSpPr>
          <a:xfrm>
            <a:off x="11024235" y="925830"/>
            <a:ext cx="629920" cy="5411470"/>
            <a:chOff x="17167" y="1458"/>
            <a:chExt cx="992" cy="8522"/>
          </a:xfrm>
        </p:grpSpPr>
        <p:sp>
          <p:nvSpPr>
            <p:cNvPr id="5" name="文本框 4"/>
            <p:cNvSpPr txBox="1"/>
            <p:nvPr>
              <p:custDataLst>
                <p:tags r:id="rId5"/>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8" name="文本框 7"/>
            <p:cNvSpPr txBox="1"/>
            <p:nvPr>
              <p:custDataLst>
                <p:tags r:id="rId6"/>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0" name="文本框 9"/>
            <p:cNvSpPr txBox="1"/>
            <p:nvPr>
              <p:custDataLst>
                <p:tags r:id="rId7"/>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1" name="文本框 10"/>
            <p:cNvSpPr txBox="1"/>
            <p:nvPr>
              <p:custDataLst>
                <p:tags r:id="rId8"/>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
        <p:nvSpPr>
          <p:cNvPr id="6" name="文本框 5"/>
          <p:cNvSpPr txBox="1"/>
          <p:nvPr/>
        </p:nvSpPr>
        <p:spPr>
          <a:xfrm>
            <a:off x="3640455" y="1533525"/>
            <a:ext cx="4910455" cy="922020"/>
          </a:xfrm>
          <a:prstGeom prst="rect">
            <a:avLst/>
          </a:prstGeom>
          <a:noFill/>
        </p:spPr>
        <p:txBody>
          <a:bodyPr wrap="square" rtlCol="0">
            <a:spAutoFit/>
          </a:bodyPr>
          <a:p>
            <a:r>
              <a:rPr lang="zh-CN" altLang="en-US" sz="5400" b="1">
                <a:solidFill>
                  <a:schemeClr val="bg1"/>
                </a:solidFill>
              </a:rPr>
              <a:t>《个性化实践》</a:t>
            </a:r>
            <a:endParaRPr lang="zh-CN" altLang="en-US" sz="5400" b="1">
              <a:solidFill>
                <a:schemeClr val="bg1"/>
              </a:solidFill>
            </a:endParaRPr>
          </a:p>
        </p:txBody>
      </p:sp>
      <p:sp>
        <p:nvSpPr>
          <p:cNvPr id="9" name="文本框 8"/>
          <p:cNvSpPr txBox="1"/>
          <p:nvPr/>
        </p:nvSpPr>
        <p:spPr>
          <a:xfrm>
            <a:off x="2284095" y="2940050"/>
            <a:ext cx="7624445" cy="1750060"/>
          </a:xfrm>
          <a:prstGeom prst="rect">
            <a:avLst/>
          </a:prstGeom>
          <a:noFill/>
        </p:spPr>
        <p:txBody>
          <a:bodyPr wrap="square" rtlCol="0">
            <a:noAutofit/>
          </a:bodyPr>
          <a:p>
            <a:pPr algn="ct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明月科创</a:t>
            </a:r>
            <a:r>
              <a:rPr lang="en-US" altLang="zh-CN"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02</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班</a:t>
            </a:r>
            <a:r>
              <a:rPr lang="en-US" altLang="zh-CN"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    </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个人答辩</a:t>
            </a: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a:p>
            <a:pPr algn="ct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a:p>
            <a:pPr algn="ctr"/>
            <a:r>
              <a:rPr lang="zh-CN" altLang="en-US" sz="36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姓名：</a:t>
            </a:r>
            <a:r>
              <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rPr>
              <a:t>郝博文</a:t>
            </a:r>
            <a:endParaRPr lang="zh-CN" altLang="en-US" sz="4000" b="1" dirty="0">
              <a:solidFill>
                <a:schemeClr val="bg2"/>
              </a:solidFill>
              <a:effectLst>
                <a:reflection blurRad="25400" stA="10000" endA="900" endPos="79000" dist="127000" dir="5400000" sy="-100000" algn="bl" rotWithShape="0"/>
              </a:effectLst>
              <a:cs typeface="Times New Roman" panose="02020603050405020304" pitchFamily="18" charset="0"/>
              <a:sym typeface="+mn-ea"/>
            </a:endParaRPr>
          </a:p>
        </p:txBody>
      </p:sp>
    </p:spTree>
    <p:custDataLst>
      <p:tags r:id="rId9"/>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200400"/>
          </a:xfrm>
          <a:prstGeom prst="rect">
            <a:avLst/>
          </a:prstGeom>
          <a:noFill/>
        </p:spPr>
        <p:txBody>
          <a:bodyPr wrap="square" rtlCol="0">
            <a:noAutofit/>
          </a:bodyPr>
          <a:p>
            <a:pPr>
              <a:lnSpc>
                <a:spcPct val="120000"/>
              </a:lnSpc>
            </a:pPr>
            <a:r>
              <a:rPr lang="zh-CN" altLang="en-US" sz="3200"/>
              <a:t>③</a:t>
            </a:r>
            <a:r>
              <a:rPr lang="en-US" altLang="zh-CN" sz="3200"/>
              <a:t> 缩微电磁循迹车</a:t>
            </a:r>
            <a:endParaRPr lang="en-US" altLang="zh-CN" sz="3200"/>
          </a:p>
          <a:p>
            <a:pPr>
              <a:lnSpc>
                <a:spcPct val="140000"/>
              </a:lnSpc>
            </a:pPr>
            <a:r>
              <a:rPr lang="en-US" altLang="zh-CN" sz="2000">
                <a:latin typeface="微软雅黑" panose="020B0503020204020204" charset="-122"/>
                <a:ea typeface="微软雅黑" panose="020B0503020204020204" charset="-122"/>
                <a:cs typeface="微软雅黑" panose="020B0503020204020204" charset="-122"/>
                <a:sym typeface="+mn-ea"/>
              </a:rPr>
              <a:t>       本学期我参加智能车竞赛中的缩微电磁赛道，主要负责硬件PCB绘制、车模设计以及软件部分的算法优化。</a:t>
            </a:r>
            <a:r>
              <a:rPr lang="zh-CN" altLang="en-US" sz="2000">
                <a:latin typeface="微软雅黑" panose="020B0503020204020204" charset="-122"/>
                <a:ea typeface="微软雅黑" panose="020B0503020204020204" charset="-122"/>
                <a:cs typeface="微软雅黑" panose="020B0503020204020204" charset="-122"/>
                <a:sym typeface="+mn-ea"/>
              </a:rPr>
              <a:t>此赛道的特点有二，其一是所有需要用到的电路板都必须由组员自制，其二是软硬件都要优化到较高的程度才能读取出到稳定的电磁信号，驱动小车完成精准、迅速的循迹。</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首先是硬件部分的工作，其中包括了：主控板，有刷电机驱动板，电磁信号运放板，电磁感应前瞻板。经过前前后后三四次的迭代与测试，我最终设计出了一版性能良好，效果稳定的硬件系统。这使我的</a:t>
            </a:r>
            <a:r>
              <a:rPr lang="en-US" altLang="zh-CN" sz="2000">
                <a:latin typeface="微软雅黑" panose="020B0503020204020204" charset="-122"/>
                <a:ea typeface="微软雅黑" panose="020B0503020204020204" charset="-122"/>
                <a:cs typeface="微软雅黑" panose="020B0503020204020204" charset="-122"/>
                <a:sym typeface="+mn-ea"/>
              </a:rPr>
              <a:t>PCB</a:t>
            </a:r>
            <a:r>
              <a:rPr lang="zh-CN" altLang="en-US" sz="2000">
                <a:latin typeface="微软雅黑" panose="020B0503020204020204" charset="-122"/>
                <a:ea typeface="微软雅黑" panose="020B0503020204020204" charset="-122"/>
                <a:cs typeface="微软雅黑" panose="020B0503020204020204" charset="-122"/>
                <a:sym typeface="+mn-ea"/>
              </a:rPr>
              <a:t>设计能力有了很大提升，并使我对电路知识有了更深的理解。</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106" name="图片 29"/>
          <p:cNvPicPr>
            <a:picLocks noChangeAspect="1"/>
          </p:cNvPicPr>
          <p:nvPr/>
        </p:nvPicPr>
        <p:blipFill>
          <a:blip r:embed="rId4"/>
          <a:stretch>
            <a:fillRect/>
          </a:stretch>
        </p:blipFill>
        <p:spPr>
          <a:xfrm>
            <a:off x="469900" y="4399915"/>
            <a:ext cx="3599815" cy="2134870"/>
          </a:xfrm>
          <a:prstGeom prst="rect">
            <a:avLst/>
          </a:prstGeom>
          <a:noFill/>
          <a:ln>
            <a:noFill/>
          </a:ln>
        </p:spPr>
      </p:pic>
      <p:pic>
        <p:nvPicPr>
          <p:cNvPr id="8" name="图片 7"/>
          <p:cNvPicPr>
            <a:picLocks noChangeAspect="1"/>
          </p:cNvPicPr>
          <p:nvPr/>
        </p:nvPicPr>
        <p:blipFill>
          <a:blip r:embed="rId5"/>
          <a:srcRect/>
          <a:stretch>
            <a:fillRect/>
          </a:stretch>
        </p:blipFill>
        <p:spPr>
          <a:xfrm>
            <a:off x="4463415" y="4418330"/>
            <a:ext cx="3570605" cy="2115820"/>
          </a:xfrm>
          <a:prstGeom prst="rect">
            <a:avLst/>
          </a:prstGeom>
        </p:spPr>
      </p:pic>
      <p:pic>
        <p:nvPicPr>
          <p:cNvPr id="9" name="图片 8"/>
          <p:cNvPicPr>
            <a:picLocks noChangeAspect="1"/>
          </p:cNvPicPr>
          <p:nvPr/>
        </p:nvPicPr>
        <p:blipFill>
          <a:blip r:embed="rId6"/>
          <a:stretch>
            <a:fillRect/>
          </a:stretch>
        </p:blipFill>
        <p:spPr>
          <a:xfrm>
            <a:off x="8399145" y="4399915"/>
            <a:ext cx="3125470" cy="2134870"/>
          </a:xfrm>
          <a:prstGeom prst="rect">
            <a:avLst/>
          </a:prstGeom>
        </p:spPr>
      </p:pic>
    </p:spTree>
    <p:custDataLst>
      <p:tags r:id="rId7"/>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200400"/>
          </a:xfrm>
          <a:prstGeom prst="rect">
            <a:avLst/>
          </a:prstGeom>
          <a:noFill/>
        </p:spPr>
        <p:txBody>
          <a:bodyPr wrap="square" rtlCol="0">
            <a:noAutofit/>
          </a:bodyPr>
          <a:p>
            <a:pPr>
              <a:lnSpc>
                <a:spcPct val="120000"/>
              </a:lnSpc>
            </a:pPr>
            <a:r>
              <a:rPr lang="zh-CN" altLang="en-US" sz="3200"/>
              <a:t>③</a:t>
            </a:r>
            <a:r>
              <a:rPr lang="en-US" altLang="zh-CN" sz="3200"/>
              <a:t> 缩微电磁循迹车</a:t>
            </a:r>
            <a:endParaRPr lang="en-US" altLang="zh-CN" sz="3200"/>
          </a:p>
          <a:p>
            <a:pPr>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其次是机械部分的工作：我在小车上设计了</a:t>
            </a:r>
            <a:r>
              <a:rPr lang="en-US" altLang="zh-CN" sz="2000">
                <a:latin typeface="微软雅黑" panose="020B0503020204020204" charset="-122"/>
                <a:ea typeface="微软雅黑" panose="020B0503020204020204" charset="-122"/>
                <a:cs typeface="微软雅黑" panose="020B0503020204020204" charset="-122"/>
                <a:sym typeface="+mn-ea"/>
              </a:rPr>
              <a:t>3D</a:t>
            </a:r>
            <a:r>
              <a:rPr lang="zh-CN" altLang="en-US" sz="2000">
                <a:latin typeface="微软雅黑" panose="020B0503020204020204" charset="-122"/>
                <a:ea typeface="微软雅黑" panose="020B0503020204020204" charset="-122"/>
                <a:cs typeface="微软雅黑" panose="020B0503020204020204" charset="-122"/>
                <a:sym typeface="+mn-ea"/>
              </a:rPr>
              <a:t>打印</a:t>
            </a:r>
            <a:r>
              <a:rPr lang="en-US" altLang="zh-CN" sz="2000">
                <a:latin typeface="微软雅黑" panose="020B0503020204020204" charset="-122"/>
                <a:ea typeface="微软雅黑" panose="020B0503020204020204" charset="-122"/>
                <a:cs typeface="微软雅黑" panose="020B0503020204020204" charset="-122"/>
                <a:sym typeface="+mn-ea"/>
              </a:rPr>
              <a:t>PCB</a:t>
            </a:r>
            <a:r>
              <a:rPr lang="zh-CN" altLang="en-US" sz="2000">
                <a:latin typeface="微软雅黑" panose="020B0503020204020204" charset="-122"/>
                <a:ea typeface="微软雅黑" panose="020B0503020204020204" charset="-122"/>
                <a:cs typeface="微软雅黑" panose="020B0503020204020204" charset="-122"/>
                <a:sym typeface="+mn-ea"/>
              </a:rPr>
              <a:t>支架，将硬件系统进行了空间分配，使重心尽可能靠近中下方，并减轻车模重量来减小高速运动下惯性的影响。</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最后</a:t>
            </a:r>
            <a:r>
              <a:rPr lang="en-US" altLang="zh-CN" sz="2000">
                <a:latin typeface="微软雅黑" panose="020B0503020204020204" charset="-122"/>
                <a:ea typeface="微软雅黑" panose="020B0503020204020204" charset="-122"/>
                <a:cs typeface="微软雅黑" panose="020B0503020204020204" charset="-122"/>
                <a:sym typeface="+mn-ea"/>
              </a:rPr>
              <a:t>是</a:t>
            </a:r>
            <a:r>
              <a:rPr lang="zh-CN" altLang="en-US" sz="2000">
                <a:latin typeface="微软雅黑" panose="020B0503020204020204" charset="-122"/>
                <a:ea typeface="微软雅黑" panose="020B0503020204020204" charset="-122"/>
                <a:cs typeface="微软雅黑" panose="020B0503020204020204" charset="-122"/>
                <a:sym typeface="+mn-ea"/>
              </a:rPr>
              <a:t>软件部分的工作：</a:t>
            </a:r>
            <a:r>
              <a:rPr lang="en-US" altLang="zh-CN" sz="2000">
                <a:latin typeface="微软雅黑" panose="020B0503020204020204" charset="-122"/>
                <a:ea typeface="微软雅黑" panose="020B0503020204020204" charset="-122"/>
                <a:cs typeface="微软雅黑" panose="020B0503020204020204" charset="-122"/>
                <a:sym typeface="+mn-ea"/>
              </a:rPr>
              <a:t>我对缩微电磁车底盘驱动控制系统的优化，其</a:t>
            </a:r>
            <a:r>
              <a:rPr lang="zh-CN" altLang="en-US" sz="2000">
                <a:latin typeface="微软雅黑" panose="020B0503020204020204" charset="-122"/>
                <a:ea typeface="微软雅黑" panose="020B0503020204020204" charset="-122"/>
                <a:cs typeface="微软雅黑" panose="020B0503020204020204" charset="-122"/>
                <a:sym typeface="+mn-ea"/>
              </a:rPr>
              <a:t>中</a:t>
            </a:r>
            <a:r>
              <a:rPr lang="en-US" altLang="zh-CN" sz="2000">
                <a:latin typeface="微软雅黑" panose="020B0503020204020204" charset="-122"/>
                <a:ea typeface="微软雅黑" panose="020B0503020204020204" charset="-122"/>
                <a:cs typeface="微软雅黑" panose="020B0503020204020204" charset="-122"/>
                <a:sym typeface="+mn-ea"/>
              </a:rPr>
              <a:t>主要包括核心的PID控制逻辑，我在这里采用了速度环与方向环（内外环）的串级结构</a:t>
            </a:r>
            <a:r>
              <a:rPr lang="zh-CN" altLang="en-US" sz="2000">
                <a:latin typeface="微软雅黑" panose="020B0503020204020204" charset="-122"/>
                <a:ea typeface="微软雅黑" panose="020B0503020204020204" charset="-122"/>
                <a:cs typeface="微软雅黑" panose="020B0503020204020204" charset="-122"/>
                <a:sym typeface="+mn-ea"/>
              </a:rPr>
              <a:t>，通过动态计算小车运动时的速度环和方向环控制量组合，输出两个电机的转速，从而</a:t>
            </a:r>
            <a:r>
              <a:rPr lang="en-US" altLang="zh-CN" sz="2000">
                <a:latin typeface="微软雅黑" panose="020B0503020204020204" charset="-122"/>
                <a:ea typeface="微软雅黑" panose="020B0503020204020204" charset="-122"/>
                <a:cs typeface="微软雅黑" panose="020B0503020204020204" charset="-122"/>
                <a:sym typeface="+mn-ea"/>
              </a:rPr>
              <a:t>实现差速转向</a:t>
            </a:r>
            <a:r>
              <a:rPr lang="zh-CN" altLang="en-US" sz="2000">
                <a:latin typeface="微软雅黑" panose="020B0503020204020204" charset="-122"/>
                <a:ea typeface="微软雅黑" panose="020B0503020204020204" charset="-122"/>
                <a:cs typeface="微软雅黑" panose="020B0503020204020204" charset="-122"/>
                <a:sym typeface="+mn-ea"/>
              </a:rPr>
              <a:t>。以及丢线检测机制，当电感值总和持续低于阈值时，触发警报和停车保护。</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127" name="图片 49"/>
          <p:cNvPicPr>
            <a:picLocks noChangeAspect="1"/>
          </p:cNvPicPr>
          <p:nvPr/>
        </p:nvPicPr>
        <p:blipFill>
          <a:blip r:embed="rId4"/>
          <a:srcRect b="14061"/>
          <a:stretch>
            <a:fillRect/>
          </a:stretch>
        </p:blipFill>
        <p:spPr>
          <a:xfrm>
            <a:off x="549910" y="4511675"/>
            <a:ext cx="3065145" cy="1979295"/>
          </a:xfrm>
          <a:prstGeom prst="rect">
            <a:avLst/>
          </a:prstGeom>
          <a:noFill/>
          <a:ln>
            <a:noFill/>
          </a:ln>
        </p:spPr>
      </p:pic>
      <p:pic>
        <p:nvPicPr>
          <p:cNvPr id="2" name="图片 1"/>
          <p:cNvPicPr>
            <a:picLocks noChangeAspect="1"/>
          </p:cNvPicPr>
          <p:nvPr/>
        </p:nvPicPr>
        <p:blipFill>
          <a:blip r:embed="rId5"/>
          <a:srcRect/>
          <a:stretch>
            <a:fillRect/>
          </a:stretch>
        </p:blipFill>
        <p:spPr>
          <a:xfrm>
            <a:off x="4196715" y="4512310"/>
            <a:ext cx="1481455" cy="1978660"/>
          </a:xfrm>
          <a:prstGeom prst="rect">
            <a:avLst/>
          </a:prstGeom>
          <a:noFill/>
          <a:ln>
            <a:noFill/>
          </a:ln>
        </p:spPr>
      </p:pic>
      <p:pic>
        <p:nvPicPr>
          <p:cNvPr id="37" name="图片 15"/>
          <p:cNvPicPr>
            <a:picLocks noChangeAspect="1"/>
          </p:cNvPicPr>
          <p:nvPr/>
        </p:nvPicPr>
        <p:blipFill>
          <a:blip r:embed="rId6"/>
          <a:stretch>
            <a:fillRect/>
          </a:stretch>
        </p:blipFill>
        <p:spPr>
          <a:xfrm>
            <a:off x="8131810" y="4512310"/>
            <a:ext cx="3370580" cy="2009140"/>
          </a:xfrm>
          <a:prstGeom prst="rect">
            <a:avLst/>
          </a:prstGeom>
          <a:noFill/>
          <a:ln>
            <a:noFill/>
          </a:ln>
        </p:spPr>
      </p:pic>
      <p:pic>
        <p:nvPicPr>
          <p:cNvPr id="26" name="图片 5"/>
          <p:cNvPicPr>
            <a:picLocks noChangeAspect="1"/>
          </p:cNvPicPr>
          <p:nvPr/>
        </p:nvPicPr>
        <p:blipFill>
          <a:blip r:embed="rId7"/>
          <a:srcRect r="13248"/>
          <a:stretch>
            <a:fillRect/>
          </a:stretch>
        </p:blipFill>
        <p:spPr>
          <a:xfrm>
            <a:off x="6268720" y="4375785"/>
            <a:ext cx="1454150" cy="1061720"/>
          </a:xfrm>
          <a:prstGeom prst="rect">
            <a:avLst/>
          </a:prstGeom>
          <a:noFill/>
          <a:ln>
            <a:noFill/>
          </a:ln>
        </p:spPr>
      </p:pic>
      <p:pic>
        <p:nvPicPr>
          <p:cNvPr id="4" name="图片 3"/>
          <p:cNvPicPr>
            <a:picLocks noChangeAspect="1"/>
          </p:cNvPicPr>
          <p:nvPr/>
        </p:nvPicPr>
        <p:blipFill>
          <a:blip r:embed="rId8"/>
          <a:stretch>
            <a:fillRect/>
          </a:stretch>
        </p:blipFill>
        <p:spPr>
          <a:xfrm>
            <a:off x="6259830" y="5537835"/>
            <a:ext cx="1483360" cy="942975"/>
          </a:xfrm>
          <a:prstGeom prst="rect">
            <a:avLst/>
          </a:prstGeom>
        </p:spPr>
      </p:pic>
    </p:spTree>
    <p:custDataLst>
      <p:tags r:id="rId9"/>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9" name="跑圈">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0" y="-3175"/>
            <a:ext cx="12192635" cy="6861175"/>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518535"/>
          </a:xfrm>
          <a:prstGeom prst="rect">
            <a:avLst/>
          </a:prstGeom>
          <a:noFill/>
        </p:spPr>
        <p:txBody>
          <a:bodyPr wrap="square" rtlCol="0">
            <a:noAutofit/>
          </a:bodyPr>
          <a:p>
            <a:pPr>
              <a:lnSpc>
                <a:spcPct val="120000"/>
              </a:lnSpc>
            </a:pPr>
            <a:r>
              <a:rPr lang="zh-CN" altLang="en-US" sz="3200"/>
              <a:t>①</a:t>
            </a:r>
            <a:r>
              <a:rPr lang="en-US" altLang="zh-CN" sz="3200"/>
              <a:t> RoboMaster</a:t>
            </a:r>
            <a:r>
              <a:rPr lang="zh-CN" altLang="en-US" sz="3200"/>
              <a:t>：</a:t>
            </a:r>
            <a:r>
              <a:rPr lang="zh-CN" sz="3200">
                <a:sym typeface="+mn-ea"/>
              </a:rPr>
              <a:t>联盟赛英雄连杆云台设计</a:t>
            </a:r>
            <a:endParaRPr lang="zh-CN" sz="3200">
              <a:sym typeface="+mn-ea"/>
            </a:endParaRPr>
          </a:p>
          <a:p>
            <a:pPr>
              <a:lnSpc>
                <a:spcPct val="17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t>本学期前半段，我在千里战队中担任英雄组机械的职务，设计了联盟赛丝杆云台。</a:t>
            </a:r>
            <a:endParaRPr lang="zh-CN" altLang="en-US" sz="2000"/>
          </a:p>
          <a:p>
            <a:pPr>
              <a:lnSpc>
                <a:spcPct val="17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t>选用连杆机构代替丝杆机构，优点在于连杆机构可以快速响应云台的角度变化，且不存在丝杆可能导致云台卡死的隐患。同时由于连杆机构的运动副为面接触，润滑相对容易，能够有效减少磨损，延长使用寿命，且面接触使得摩擦力分布均匀，运行更加平稳，能够提高云台的稳定性。</a:t>
            </a:r>
            <a:endParaRPr lang="zh-CN" altLang="en-US" sz="2000"/>
          </a:p>
          <a:p>
            <a:pPr>
              <a:lnSpc>
                <a:spcPct val="17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t>在这里，我第一次尝试了实现零原长弹簧的完美重力补偿，根据设计参数计算出压簧对应的弹性系数，并选择合适的压簧，从而减小</a:t>
            </a:r>
            <a:r>
              <a:rPr lang="en-US" altLang="zh-CN" sz="2000"/>
              <a:t>pitch</a:t>
            </a:r>
            <a:r>
              <a:rPr lang="zh-CN" altLang="en-US" sz="2000"/>
              <a:t>轴电机的压力。</a:t>
            </a:r>
            <a:endParaRPr lang="zh-CN" altLang="en-US" sz="2000"/>
          </a:p>
          <a:p>
            <a:pPr>
              <a:lnSpc>
                <a:spcPct val="180000"/>
              </a:lnSpc>
            </a:pPr>
            <a:r>
              <a:rPr lang="en-US" altLang="zh-CN" sz="2400"/>
              <a:t>       </a:t>
            </a:r>
            <a:endParaRPr lang="en-US" altLang="zh-CN" sz="24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战队实践：</a:t>
            </a:r>
            <a:endParaRPr lang="zh-CN" altLang="en-US" sz="3200" b="1"/>
          </a:p>
        </p:txBody>
      </p:sp>
      <p:pic>
        <p:nvPicPr>
          <p:cNvPr id="8" name="图片 5"/>
          <p:cNvPicPr>
            <a:picLocks noChangeAspect="1"/>
          </p:cNvPicPr>
          <p:nvPr/>
        </p:nvPicPr>
        <p:blipFill>
          <a:blip r:embed="rId4"/>
          <a:srcRect t="7175" b="9982"/>
          <a:stretch>
            <a:fillRect/>
          </a:stretch>
        </p:blipFill>
        <p:spPr>
          <a:xfrm>
            <a:off x="452120" y="4918710"/>
            <a:ext cx="2719070" cy="1635125"/>
          </a:xfrm>
          <a:prstGeom prst="rect">
            <a:avLst/>
          </a:prstGeom>
          <a:noFill/>
          <a:ln>
            <a:noFill/>
          </a:ln>
        </p:spPr>
      </p:pic>
      <p:pic>
        <p:nvPicPr>
          <p:cNvPr id="45" name="图片 7"/>
          <p:cNvPicPr>
            <a:picLocks noChangeAspect="1"/>
          </p:cNvPicPr>
          <p:nvPr/>
        </p:nvPicPr>
        <p:blipFill>
          <a:blip r:embed="rId5"/>
          <a:stretch>
            <a:fillRect/>
          </a:stretch>
        </p:blipFill>
        <p:spPr>
          <a:xfrm>
            <a:off x="3397250" y="4918075"/>
            <a:ext cx="2797175" cy="1656715"/>
          </a:xfrm>
          <a:prstGeom prst="rect">
            <a:avLst/>
          </a:prstGeom>
          <a:noFill/>
          <a:ln>
            <a:noFill/>
          </a:ln>
        </p:spPr>
      </p:pic>
      <p:pic>
        <p:nvPicPr>
          <p:cNvPr id="2" name="图片 3" descr="IMG_256"/>
          <p:cNvPicPr>
            <a:picLocks noChangeAspect="1"/>
          </p:cNvPicPr>
          <p:nvPr/>
        </p:nvPicPr>
        <p:blipFill>
          <a:blip r:embed="rId6"/>
          <a:stretch>
            <a:fillRect/>
          </a:stretch>
        </p:blipFill>
        <p:spPr>
          <a:xfrm>
            <a:off x="8820150" y="4923155"/>
            <a:ext cx="3009265" cy="1630680"/>
          </a:xfrm>
          <a:prstGeom prst="rect">
            <a:avLst/>
          </a:prstGeom>
          <a:noFill/>
          <a:ln w="9525">
            <a:noFill/>
          </a:ln>
        </p:spPr>
      </p:pic>
      <p:pic>
        <p:nvPicPr>
          <p:cNvPr id="3" name="图片 1"/>
          <p:cNvPicPr>
            <a:picLocks noChangeAspect="1"/>
          </p:cNvPicPr>
          <p:nvPr/>
        </p:nvPicPr>
        <p:blipFill>
          <a:blip r:embed="rId7"/>
          <a:stretch>
            <a:fillRect/>
          </a:stretch>
        </p:blipFill>
        <p:spPr>
          <a:xfrm>
            <a:off x="6420485" y="4918075"/>
            <a:ext cx="2173605" cy="165671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823845"/>
          </a:xfrm>
          <a:prstGeom prst="rect">
            <a:avLst/>
          </a:prstGeom>
          <a:noFill/>
        </p:spPr>
        <p:txBody>
          <a:bodyPr wrap="square" rtlCol="0">
            <a:noAutofit/>
          </a:bodyPr>
          <a:p>
            <a:pPr>
              <a:lnSpc>
                <a:spcPct val="120000"/>
              </a:lnSpc>
            </a:pPr>
            <a:r>
              <a:rPr lang="zh-CN" altLang="en-US" sz="3200"/>
              <a:t>②</a:t>
            </a:r>
            <a:r>
              <a:rPr lang="en-US" altLang="zh-CN" sz="3200"/>
              <a:t> RoboMaster</a:t>
            </a:r>
            <a:r>
              <a:rPr lang="zh-CN" altLang="en-US" sz="3200"/>
              <a:t>：25赛季中期及完整形态考核负责人</a:t>
            </a:r>
            <a:endParaRPr lang="zh-CN" altLang="en-US" sz="3200"/>
          </a:p>
          <a:p>
            <a:pPr>
              <a:lnSpc>
                <a:spcPct val="19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sz="2000"/>
              <a:t>我于2月10日返回重庆，全程负责英雄组中期考核与完整形态考核的进行。为了强化英雄机器人的性能，我为其更换了更硬的悬挂系统以保证其吊射时的稳定性，同时，为了最大化吊射准度，我对队内的摩擦轮进行了圆度测试，为英雄机器人更换了性能优异的电机和圆度较小的摩擦轮。</a:t>
            </a:r>
            <a:endParaRPr lang="zh-CN" sz="2000"/>
          </a:p>
          <a:p>
            <a:pPr>
              <a:lnSpc>
                <a:spcPct val="19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sz="2000"/>
              <a:t>下图为拍摄文件、技术文档等工作记录：</a:t>
            </a:r>
            <a:endParaRPr lang="zh-CN"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战队实践：</a:t>
            </a:r>
            <a:endParaRPr lang="zh-CN" altLang="en-US" sz="3200" b="1"/>
          </a:p>
        </p:txBody>
      </p:sp>
      <p:pic>
        <p:nvPicPr>
          <p:cNvPr id="29" name="图片 7"/>
          <p:cNvPicPr>
            <a:picLocks noChangeAspect="1"/>
          </p:cNvPicPr>
          <p:nvPr/>
        </p:nvPicPr>
        <p:blipFill>
          <a:blip r:embed="rId4"/>
          <a:stretch>
            <a:fillRect/>
          </a:stretch>
        </p:blipFill>
        <p:spPr>
          <a:xfrm>
            <a:off x="396875" y="4216400"/>
            <a:ext cx="3335020" cy="1621790"/>
          </a:xfrm>
          <a:prstGeom prst="rect">
            <a:avLst/>
          </a:prstGeom>
          <a:noFill/>
          <a:ln>
            <a:noFill/>
          </a:ln>
        </p:spPr>
      </p:pic>
      <p:pic>
        <p:nvPicPr>
          <p:cNvPr id="33" name="图片 11"/>
          <p:cNvPicPr>
            <a:picLocks noChangeAspect="1"/>
          </p:cNvPicPr>
          <p:nvPr/>
        </p:nvPicPr>
        <p:blipFill>
          <a:blip r:embed="rId5"/>
          <a:stretch>
            <a:fillRect/>
          </a:stretch>
        </p:blipFill>
        <p:spPr>
          <a:xfrm>
            <a:off x="396875" y="5838190"/>
            <a:ext cx="3334385" cy="573405"/>
          </a:xfrm>
          <a:prstGeom prst="rect">
            <a:avLst/>
          </a:prstGeom>
          <a:noFill/>
          <a:ln>
            <a:noFill/>
          </a:ln>
        </p:spPr>
      </p:pic>
      <p:pic>
        <p:nvPicPr>
          <p:cNvPr id="2" name="图片 1"/>
          <p:cNvPicPr>
            <a:picLocks noChangeAspect="1"/>
          </p:cNvPicPr>
          <p:nvPr/>
        </p:nvPicPr>
        <p:blipFill>
          <a:blip r:embed="rId6"/>
          <a:stretch>
            <a:fillRect/>
          </a:stretch>
        </p:blipFill>
        <p:spPr>
          <a:xfrm>
            <a:off x="3994785" y="4190365"/>
            <a:ext cx="4253865" cy="2221230"/>
          </a:xfrm>
          <a:prstGeom prst="rect">
            <a:avLst/>
          </a:prstGeom>
        </p:spPr>
      </p:pic>
      <p:pic>
        <p:nvPicPr>
          <p:cNvPr id="35" name="图片 13"/>
          <p:cNvPicPr>
            <a:picLocks noChangeAspect="1"/>
          </p:cNvPicPr>
          <p:nvPr/>
        </p:nvPicPr>
        <p:blipFill>
          <a:blip r:embed="rId7"/>
          <a:stretch>
            <a:fillRect/>
          </a:stretch>
        </p:blipFill>
        <p:spPr>
          <a:xfrm>
            <a:off x="8512175" y="4216400"/>
            <a:ext cx="3366135" cy="219519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823845"/>
          </a:xfrm>
          <a:prstGeom prst="rect">
            <a:avLst/>
          </a:prstGeom>
          <a:noFill/>
        </p:spPr>
        <p:txBody>
          <a:bodyPr wrap="square" rtlCol="0">
            <a:noAutofit/>
          </a:bodyPr>
          <a:p>
            <a:pPr>
              <a:lnSpc>
                <a:spcPct val="120000"/>
              </a:lnSpc>
            </a:pPr>
            <a:r>
              <a:rPr lang="zh-CN" altLang="en-US" sz="3200"/>
              <a:t>②</a:t>
            </a:r>
            <a:r>
              <a:rPr lang="en-US" altLang="zh-CN" sz="3200"/>
              <a:t> RoboMaster</a:t>
            </a:r>
            <a:r>
              <a:rPr lang="zh-CN" altLang="en-US" sz="3200"/>
              <a:t>：联盟赛</a:t>
            </a:r>
            <a:r>
              <a:rPr lang="en-US" altLang="zh-CN" sz="3200"/>
              <a:t>/</a:t>
            </a:r>
            <a:r>
              <a:rPr lang="zh-CN" altLang="en-US" sz="3200"/>
              <a:t>交流赛英雄机械</a:t>
            </a:r>
            <a:endParaRPr lang="zh-CN" altLang="en-US" sz="3200"/>
          </a:p>
          <a:p>
            <a:pPr>
              <a:lnSpc>
                <a:spcPct val="190000"/>
              </a:lnSpc>
            </a:pPr>
            <a:r>
              <a:rPr lang="en-US" altLang="zh-CN" sz="2400">
                <a:latin typeface="微软雅黑" panose="020B0503020204020204" charset="-122"/>
                <a:ea typeface="微软雅黑" panose="020B0503020204020204" charset="-122"/>
                <a:cs typeface="微软雅黑" panose="020B0503020204020204" charset="-122"/>
                <a:sym typeface="+mn-ea"/>
              </a:rPr>
              <a:t>      </a:t>
            </a:r>
            <a:r>
              <a:rPr sz="2000"/>
              <a:t>在寒假的西南赛区交流赛</a:t>
            </a:r>
            <a:r>
              <a:rPr lang="zh-CN" sz="2000"/>
              <a:t>和</a:t>
            </a:r>
            <a:r>
              <a:rPr sz="2000"/>
              <a:t>3月底的联盟赛中，我担任英雄组机械，全程负责英雄机器人的检录和维护，应对赛场上随时的突发情况。</a:t>
            </a:r>
            <a:endParaRPr sz="2000"/>
          </a:p>
          <a:p>
            <a:pPr>
              <a:lnSpc>
                <a:spcPct val="19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在赛场上，英雄机器人表现出色，取得了联盟赛机器人竞技奖的一等奖。</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二</a:t>
            </a:r>
            <a:r>
              <a:rPr lang="en-US" altLang="zh-CN" sz="3200" b="1"/>
              <a:t>.</a:t>
            </a:r>
            <a:r>
              <a:rPr lang="zh-CN" altLang="en-US" sz="3200" b="1"/>
              <a:t>战队实践：</a:t>
            </a:r>
            <a:endParaRPr lang="zh-CN" altLang="en-US" sz="3200" b="1"/>
          </a:p>
        </p:txBody>
      </p:sp>
      <p:pic>
        <p:nvPicPr>
          <p:cNvPr id="124" name="图片 46"/>
          <p:cNvPicPr>
            <a:picLocks noChangeAspect="1"/>
          </p:cNvPicPr>
          <p:nvPr/>
        </p:nvPicPr>
        <p:blipFill>
          <a:blip r:embed="rId4"/>
          <a:srcRect t="8760" b="12572"/>
          <a:stretch>
            <a:fillRect/>
          </a:stretch>
        </p:blipFill>
        <p:spPr>
          <a:xfrm>
            <a:off x="494348" y="3860800"/>
            <a:ext cx="4360545" cy="2579370"/>
          </a:xfrm>
          <a:prstGeom prst="rect">
            <a:avLst/>
          </a:prstGeom>
          <a:noFill/>
          <a:ln>
            <a:noFill/>
          </a:ln>
        </p:spPr>
      </p:pic>
      <p:pic>
        <p:nvPicPr>
          <p:cNvPr id="49" name="图片 49" descr="e7f58b280ac953ec21826538fefb5c3"/>
          <p:cNvPicPr>
            <a:picLocks noChangeAspect="1"/>
          </p:cNvPicPr>
          <p:nvPr/>
        </p:nvPicPr>
        <p:blipFill>
          <a:blip r:embed="rId5"/>
          <a:srcRect b="8224"/>
          <a:stretch>
            <a:fillRect/>
          </a:stretch>
        </p:blipFill>
        <p:spPr>
          <a:xfrm>
            <a:off x="5186045" y="3860800"/>
            <a:ext cx="3211830" cy="2211070"/>
          </a:xfrm>
          <a:prstGeom prst="rect">
            <a:avLst/>
          </a:prstGeom>
        </p:spPr>
      </p:pic>
      <p:pic>
        <p:nvPicPr>
          <p:cNvPr id="2" name="图片 1"/>
          <p:cNvPicPr>
            <a:picLocks noChangeAspect="1"/>
          </p:cNvPicPr>
          <p:nvPr/>
        </p:nvPicPr>
        <p:blipFill>
          <a:blip r:embed="rId6"/>
          <a:stretch>
            <a:fillRect/>
          </a:stretch>
        </p:blipFill>
        <p:spPr>
          <a:xfrm>
            <a:off x="8728710" y="3860800"/>
            <a:ext cx="3183890" cy="2479040"/>
          </a:xfrm>
          <a:prstGeom prst="rect">
            <a:avLst/>
          </a:prstGeom>
        </p:spPr>
      </p:pic>
    </p:spTree>
    <p:custDataLst>
      <p:tags r:id="rId7"/>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984500"/>
          </a:xfrm>
          <a:prstGeom prst="rect">
            <a:avLst/>
          </a:prstGeom>
          <a:noFill/>
        </p:spPr>
        <p:txBody>
          <a:bodyPr wrap="square" rtlCol="0">
            <a:noAutofit/>
          </a:bodyPr>
          <a:p>
            <a:pPr>
              <a:lnSpc>
                <a:spcPct val="130000"/>
              </a:lnSpc>
            </a:pPr>
            <a:r>
              <a:rPr lang="zh-CN" altLang="en-US" sz="3200"/>
              <a:t>①</a:t>
            </a:r>
            <a:r>
              <a:rPr lang="en-US" altLang="zh-CN" sz="3200"/>
              <a:t> </a:t>
            </a:r>
            <a:r>
              <a:rPr lang="zh-CN" altLang="en-US" sz="3200"/>
              <a:t>中国机器人大赛（旅游机器人）：</a:t>
            </a:r>
            <a:endParaRPr lang="zh-CN" altLang="en-US" sz="32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en-US" altLang="zh-CN" sz="2000">
                <a:latin typeface="微软雅黑" panose="020B0503020204020204" charset="-122"/>
                <a:ea typeface="微软雅黑" panose="020B0503020204020204" charset="-122"/>
                <a:cs typeface="微软雅黑" panose="020B0503020204020204" charset="-122"/>
              </a:rPr>
              <a:t>机器人寻宝项目模拟一个“假期”场景，要求机器人在规定“假期”时间（180秒）内，机器人需“穿越险境”、打卡更多的“景点”、正确寻找到“宝物”所在、获得尽量多的积分，并尽量在“假期”结束之前完成预定任务并回到营地/出发地。</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6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en-US" altLang="zh-CN" sz="2000">
                <a:latin typeface="微软雅黑" panose="020B0503020204020204" charset="-122"/>
                <a:ea typeface="微软雅黑" panose="020B0503020204020204" charset="-122"/>
                <a:cs typeface="微软雅黑" panose="020B0503020204020204" charset="-122"/>
              </a:rPr>
              <a:t>我在队内负责机械结构的设计和硬件优化，</a:t>
            </a:r>
            <a:r>
              <a:rPr lang="zh-CN" altLang="en-US" sz="2000">
                <a:latin typeface="微软雅黑" panose="020B0503020204020204" charset="-122"/>
                <a:ea typeface="微软雅黑" panose="020B0503020204020204" charset="-122"/>
                <a:cs typeface="微软雅黑" panose="020B0503020204020204" charset="-122"/>
              </a:rPr>
              <a:t>如</a:t>
            </a:r>
            <a:r>
              <a:rPr lang="en-US" altLang="zh-CN" sz="2000">
                <a:latin typeface="微软雅黑" panose="020B0503020204020204" charset="-122"/>
                <a:ea typeface="微软雅黑" panose="020B0503020204020204" charset="-122"/>
                <a:cs typeface="微软雅黑" panose="020B0503020204020204" charset="-122"/>
              </a:rPr>
              <a:t>下图</a:t>
            </a:r>
            <a:r>
              <a:rPr lang="zh-CN" altLang="en-US" sz="2000">
                <a:latin typeface="微软雅黑" panose="020B0503020204020204" charset="-122"/>
                <a:ea typeface="微软雅黑" panose="020B0503020204020204" charset="-122"/>
                <a:cs typeface="微软雅黑" panose="020B0503020204020204" charset="-122"/>
              </a:rPr>
              <a:t>所示，</a:t>
            </a:r>
            <a:r>
              <a:rPr lang="en-US" altLang="zh-CN" sz="2000">
                <a:latin typeface="微软雅黑" panose="020B0503020204020204" charset="-122"/>
                <a:ea typeface="微软雅黑" panose="020B0503020204020204" charset="-122"/>
                <a:cs typeface="微软雅黑" panose="020B0503020204020204" charset="-122"/>
              </a:rPr>
              <a:t>为第一代旅游机器人的建模</a:t>
            </a:r>
            <a:r>
              <a:rPr lang="zh-CN" altLang="en-US" sz="2000">
                <a:latin typeface="微软雅黑" panose="020B0503020204020204" charset="-122"/>
                <a:ea typeface="微软雅黑" panose="020B0503020204020204" charset="-122"/>
                <a:cs typeface="微软雅黑" panose="020B0503020204020204" charset="-122"/>
              </a:rPr>
              <a:t>和实物</a:t>
            </a:r>
            <a:r>
              <a:rPr lang="en-US" altLang="zh-CN"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三</a:t>
            </a:r>
            <a:r>
              <a:rPr lang="en-US" altLang="zh-CN" sz="3200" b="1"/>
              <a:t>.</a:t>
            </a:r>
            <a:r>
              <a:rPr lang="zh-CN" altLang="en-US" sz="3200" b="1"/>
              <a:t>比赛实践</a:t>
            </a:r>
            <a:r>
              <a:rPr lang="zh-CN" altLang="en-US" sz="3200" b="1"/>
              <a:t>：</a:t>
            </a:r>
            <a:endParaRPr lang="zh-CN" altLang="en-US" sz="3200" b="1"/>
          </a:p>
        </p:txBody>
      </p:sp>
      <p:pic>
        <p:nvPicPr>
          <p:cNvPr id="2" name="图片 2"/>
          <p:cNvPicPr>
            <a:picLocks noChangeAspect="1"/>
          </p:cNvPicPr>
          <p:nvPr/>
        </p:nvPicPr>
        <p:blipFill>
          <a:blip r:embed="rId4"/>
          <a:stretch>
            <a:fillRect/>
          </a:stretch>
        </p:blipFill>
        <p:spPr>
          <a:xfrm>
            <a:off x="739775" y="3851275"/>
            <a:ext cx="3555365" cy="2661285"/>
          </a:xfrm>
          <a:prstGeom prst="rect">
            <a:avLst/>
          </a:prstGeom>
          <a:noFill/>
          <a:ln>
            <a:noFill/>
          </a:ln>
        </p:spPr>
      </p:pic>
      <p:pic>
        <p:nvPicPr>
          <p:cNvPr id="4" name="图片 3"/>
          <p:cNvPicPr>
            <a:picLocks noChangeAspect="1"/>
          </p:cNvPicPr>
          <p:nvPr/>
        </p:nvPicPr>
        <p:blipFill>
          <a:blip r:embed="rId5"/>
          <a:stretch>
            <a:fillRect/>
          </a:stretch>
        </p:blipFill>
        <p:spPr>
          <a:xfrm>
            <a:off x="4927600" y="3763010"/>
            <a:ext cx="2125345" cy="2838450"/>
          </a:xfrm>
          <a:prstGeom prst="rect">
            <a:avLst/>
          </a:prstGeom>
        </p:spPr>
      </p:pic>
      <p:pic>
        <p:nvPicPr>
          <p:cNvPr id="9" name="图片 8"/>
          <p:cNvPicPr>
            <a:picLocks noChangeAspect="1"/>
          </p:cNvPicPr>
          <p:nvPr/>
        </p:nvPicPr>
        <p:blipFill>
          <a:blip r:embed="rId6"/>
          <a:stretch>
            <a:fillRect/>
          </a:stretch>
        </p:blipFill>
        <p:spPr>
          <a:xfrm>
            <a:off x="7685405" y="3851275"/>
            <a:ext cx="3566795" cy="2715895"/>
          </a:xfrm>
          <a:prstGeom prst="rect">
            <a:avLst/>
          </a:prstGeom>
        </p:spPr>
      </p:pic>
    </p:spTree>
    <p:custDataLst>
      <p:tags r:id="rId7"/>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2984500"/>
          </a:xfrm>
          <a:prstGeom prst="rect">
            <a:avLst/>
          </a:prstGeom>
          <a:noFill/>
        </p:spPr>
        <p:txBody>
          <a:bodyPr wrap="square" rtlCol="0">
            <a:noAutofit/>
          </a:bodyPr>
          <a:p>
            <a:pPr>
              <a:lnSpc>
                <a:spcPct val="120000"/>
              </a:lnSpc>
            </a:pPr>
            <a:r>
              <a:rPr lang="zh-CN" altLang="en-US" sz="3200"/>
              <a:t>②</a:t>
            </a:r>
            <a:r>
              <a:rPr lang="en-US" altLang="zh-CN" sz="3200"/>
              <a:t> </a:t>
            </a:r>
            <a:r>
              <a:rPr lang="zh-CN" sz="3200"/>
              <a:t>无人机挑战赛</a:t>
            </a:r>
            <a:r>
              <a:rPr lang="zh-CN" altLang="en-US" sz="3200"/>
              <a:t>：</a:t>
            </a:r>
            <a:endParaRPr lang="zh-CN" altLang="en-US" sz="3200"/>
          </a:p>
          <a:p>
            <a:pPr>
              <a:lnSpc>
                <a:spcPct val="160000"/>
              </a:lnSpc>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000"/>
              <a:t>无人机挑战赛为障碍环境中的无人机货物运输比赛，主要考察无人机的自主飞行、障碍规避、目标识别、货物投送等能力。要求无人机从起点搭载货物出发、穿过障碍区、找到合适的靶标投放快递、自主完成降落。</a:t>
            </a:r>
            <a:endParaRPr lang="zh-CN" altLang="en-US" sz="20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t>本学期我加入中国机器人大赛无人机实验室，负责对无人机的整体机械结构进行设计与建模，以及通过ROS1noetic实现移动靶的识别。</a:t>
            </a:r>
            <a:endParaRPr lang="zh-CN" altLang="en-US" sz="2000"/>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sym typeface="+mn-ea"/>
              </a:rPr>
              <a:t>.</a:t>
            </a:r>
            <a:r>
              <a:rPr lang="zh-CN" altLang="en-US" sz="3200" b="1">
                <a:sym typeface="+mn-ea"/>
              </a:rPr>
              <a:t>比赛实践</a:t>
            </a:r>
            <a:r>
              <a:rPr lang="zh-CN" altLang="en-US" sz="3200" b="1"/>
              <a:t>：</a:t>
            </a:r>
            <a:endParaRPr lang="zh-CN" altLang="en-US" sz="3200" b="1"/>
          </a:p>
        </p:txBody>
      </p:sp>
      <p:pic>
        <p:nvPicPr>
          <p:cNvPr id="27" name="图片 7"/>
          <p:cNvPicPr>
            <a:picLocks noChangeAspect="1"/>
          </p:cNvPicPr>
          <p:nvPr/>
        </p:nvPicPr>
        <p:blipFill>
          <a:blip r:embed="rId4"/>
          <a:stretch>
            <a:fillRect/>
          </a:stretch>
        </p:blipFill>
        <p:spPr>
          <a:xfrm>
            <a:off x="502920" y="4519295"/>
            <a:ext cx="2517140" cy="1845945"/>
          </a:xfrm>
          <a:prstGeom prst="rect">
            <a:avLst/>
          </a:prstGeom>
          <a:noFill/>
          <a:ln>
            <a:noFill/>
          </a:ln>
        </p:spPr>
      </p:pic>
      <p:pic>
        <p:nvPicPr>
          <p:cNvPr id="43" name="图片 22"/>
          <p:cNvPicPr>
            <a:picLocks noChangeAspect="1"/>
          </p:cNvPicPr>
          <p:nvPr/>
        </p:nvPicPr>
        <p:blipFill>
          <a:blip r:embed="rId5"/>
          <a:stretch>
            <a:fillRect/>
          </a:stretch>
        </p:blipFill>
        <p:spPr>
          <a:xfrm>
            <a:off x="6038850" y="4528185"/>
            <a:ext cx="3097530" cy="1838325"/>
          </a:xfrm>
          <a:prstGeom prst="rect">
            <a:avLst/>
          </a:prstGeom>
          <a:noFill/>
          <a:ln>
            <a:noFill/>
          </a:ln>
        </p:spPr>
      </p:pic>
      <p:pic>
        <p:nvPicPr>
          <p:cNvPr id="50" name="图片 16"/>
          <p:cNvPicPr>
            <a:picLocks noChangeAspect="1"/>
          </p:cNvPicPr>
          <p:nvPr/>
        </p:nvPicPr>
        <p:blipFill>
          <a:blip r:embed="rId6"/>
          <a:stretch>
            <a:fillRect/>
          </a:stretch>
        </p:blipFill>
        <p:spPr>
          <a:xfrm>
            <a:off x="9396730" y="4535805"/>
            <a:ext cx="2233295" cy="1829435"/>
          </a:xfrm>
          <a:prstGeom prst="rect">
            <a:avLst/>
          </a:prstGeom>
          <a:noFill/>
          <a:ln>
            <a:noFill/>
          </a:ln>
        </p:spPr>
      </p:pic>
      <p:pic>
        <p:nvPicPr>
          <p:cNvPr id="2" name="图片 1"/>
          <p:cNvPicPr>
            <a:picLocks noChangeAspect="1"/>
          </p:cNvPicPr>
          <p:nvPr/>
        </p:nvPicPr>
        <p:blipFill>
          <a:blip r:embed="rId7"/>
          <a:stretch>
            <a:fillRect/>
          </a:stretch>
        </p:blipFill>
        <p:spPr>
          <a:xfrm>
            <a:off x="3522980" y="4497705"/>
            <a:ext cx="2012950" cy="1867535"/>
          </a:xfrm>
          <a:prstGeom prst="rect">
            <a:avLst/>
          </a:prstGeom>
        </p:spPr>
      </p:pic>
    </p:spTree>
    <p:custDataLst>
      <p:tags r:id="rId8"/>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三</a:t>
            </a:r>
            <a:r>
              <a:rPr lang="en-US" altLang="zh-CN" sz="3200" b="1">
                <a:sym typeface="+mn-ea"/>
              </a:rPr>
              <a:t>.</a:t>
            </a:r>
            <a:r>
              <a:rPr lang="zh-CN" altLang="en-US" sz="3200" b="1">
                <a:sym typeface="+mn-ea"/>
              </a:rPr>
              <a:t>比赛实践</a:t>
            </a:r>
            <a:r>
              <a:rPr lang="zh-CN" altLang="en-US" sz="3200" b="1"/>
              <a:t>：</a:t>
            </a:r>
            <a:endParaRPr lang="zh-CN" altLang="en-US" sz="3200" b="1"/>
          </a:p>
        </p:txBody>
      </p:sp>
      <p:pic>
        <p:nvPicPr>
          <p:cNvPr id="111" name="图片 34"/>
          <p:cNvPicPr>
            <a:picLocks noChangeAspect="1"/>
          </p:cNvPicPr>
          <p:nvPr/>
        </p:nvPicPr>
        <p:blipFill>
          <a:blip r:embed="rId4"/>
          <a:srcRect l="12036" r="15325"/>
          <a:stretch>
            <a:fillRect/>
          </a:stretch>
        </p:blipFill>
        <p:spPr>
          <a:xfrm>
            <a:off x="537210" y="4389120"/>
            <a:ext cx="3075940" cy="1905000"/>
          </a:xfrm>
          <a:prstGeom prst="rect">
            <a:avLst/>
          </a:prstGeom>
          <a:noFill/>
          <a:ln>
            <a:noFill/>
          </a:ln>
        </p:spPr>
      </p:pic>
      <p:pic>
        <p:nvPicPr>
          <p:cNvPr id="110" name="图片 33"/>
          <p:cNvPicPr>
            <a:picLocks noChangeAspect="1"/>
          </p:cNvPicPr>
          <p:nvPr/>
        </p:nvPicPr>
        <p:blipFill>
          <a:blip r:embed="rId5"/>
          <a:stretch>
            <a:fillRect/>
          </a:stretch>
        </p:blipFill>
        <p:spPr>
          <a:xfrm>
            <a:off x="3910965" y="4384040"/>
            <a:ext cx="2543175" cy="1910080"/>
          </a:xfrm>
          <a:prstGeom prst="rect">
            <a:avLst/>
          </a:prstGeom>
          <a:noFill/>
          <a:ln>
            <a:noFill/>
          </a:ln>
        </p:spPr>
      </p:pic>
      <p:pic>
        <p:nvPicPr>
          <p:cNvPr id="42" name="图片 21"/>
          <p:cNvPicPr>
            <a:picLocks noChangeAspect="1"/>
          </p:cNvPicPr>
          <p:nvPr/>
        </p:nvPicPr>
        <p:blipFill>
          <a:blip r:embed="rId6"/>
          <a:srcRect l="4751" t="2852" r="4459"/>
          <a:stretch>
            <a:fillRect/>
          </a:stretch>
        </p:blipFill>
        <p:spPr>
          <a:xfrm>
            <a:off x="6751955" y="4389120"/>
            <a:ext cx="2171700" cy="1905000"/>
          </a:xfrm>
          <a:prstGeom prst="rect">
            <a:avLst/>
          </a:prstGeom>
          <a:noFill/>
          <a:ln>
            <a:noFill/>
          </a:ln>
        </p:spPr>
      </p:pic>
      <p:sp>
        <p:nvSpPr>
          <p:cNvPr id="3" name="文本框 2"/>
          <p:cNvSpPr txBox="1"/>
          <p:nvPr/>
        </p:nvSpPr>
        <p:spPr>
          <a:xfrm>
            <a:off x="397510" y="931545"/>
            <a:ext cx="11185525" cy="2984500"/>
          </a:xfrm>
          <a:prstGeom prst="rect">
            <a:avLst/>
          </a:prstGeom>
          <a:noFill/>
        </p:spPr>
        <p:txBody>
          <a:bodyPr wrap="square" rtlCol="0">
            <a:noAutofit/>
          </a:bodyPr>
          <a:p>
            <a:pPr>
              <a:lnSpc>
                <a:spcPct val="120000"/>
              </a:lnSpc>
            </a:pPr>
            <a:r>
              <a:rPr lang="zh-CN" altLang="en-US" sz="3200"/>
              <a:t>③</a:t>
            </a:r>
            <a:r>
              <a:rPr lang="en-US" altLang="zh-CN" sz="3200"/>
              <a:t> </a:t>
            </a:r>
            <a:r>
              <a:rPr lang="zh-CN" sz="3200"/>
              <a:t>其他</a:t>
            </a:r>
            <a:r>
              <a:rPr lang="zh-CN" altLang="en-US" sz="3200"/>
              <a:t>：</a:t>
            </a:r>
            <a:endParaRPr lang="zh-CN" altLang="en-US" sz="3200"/>
          </a:p>
          <a:p>
            <a:pPr>
              <a:lnSpc>
                <a:spcPct val="160000"/>
              </a:lnSpc>
            </a:pPr>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en-US" sz="2000"/>
              <a:t>本学期出于对无人机的兴趣，我参加了航模队举办的“筑梦蓝天”飞行器设计创新大赛。通过完成对电动飞机的制做和优化，以及操控练习等，我对无人机的相关知识有了更深入的了解。</a:t>
            </a:r>
            <a:endParaRPr lang="zh-CN" altLang="en-US" sz="20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t>利用今年的寒假时间，我和同学参加了美国大学生数学建模大赛（美赛），根据往届奥运会中各个国家取得的成绩来预测未来奥运会中各国家的奖牌数量。在其中我担任建模手和论文手一职。学习到了很多能够应用在实际问题的数学模型（如随机森林、ARIMA等）。</a:t>
            </a:r>
            <a:endParaRPr lang="zh-CN" altLang="en-US" sz="2000"/>
          </a:p>
        </p:txBody>
      </p:sp>
      <p:pic>
        <p:nvPicPr>
          <p:cNvPr id="2" name="图片 1" descr="美赛证书"/>
          <p:cNvPicPr>
            <a:picLocks noChangeAspect="1"/>
          </p:cNvPicPr>
          <p:nvPr/>
        </p:nvPicPr>
        <p:blipFill>
          <a:blip r:embed="rId7"/>
          <a:stretch>
            <a:fillRect/>
          </a:stretch>
        </p:blipFill>
        <p:spPr>
          <a:xfrm>
            <a:off x="9115425" y="4384040"/>
            <a:ext cx="2467610" cy="1905635"/>
          </a:xfrm>
          <a:prstGeom prst="rect">
            <a:avLst/>
          </a:prstGeom>
        </p:spPr>
      </p:pic>
    </p:spTree>
    <p:custDataLst>
      <p:tags r:id="rId8"/>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847725"/>
            <a:ext cx="11185525" cy="2179320"/>
          </a:xfrm>
          <a:prstGeom prst="rect">
            <a:avLst/>
          </a:prstGeom>
          <a:noFill/>
        </p:spPr>
        <p:txBody>
          <a:bodyPr wrap="square" rtlCol="0">
            <a:noAutofit/>
          </a:bodyPr>
          <a:p>
            <a:pPr>
              <a:lnSpc>
                <a:spcPct val="150000"/>
              </a:lnSpc>
            </a:pPr>
            <a:r>
              <a:rPr lang="zh-CN" altLang="en-US" sz="3200"/>
              <a:t>①</a:t>
            </a:r>
            <a:r>
              <a:rPr lang="en-US" altLang="zh-CN" sz="3200"/>
              <a:t> </a:t>
            </a:r>
            <a:r>
              <a:rPr lang="zh-CN" altLang="en-US" sz="3200"/>
              <a:t>国家级（市级）大学生创业训练项目：</a:t>
            </a:r>
            <a:endParaRPr lang="zh-CN" altLang="en-US" sz="3200"/>
          </a:p>
          <a:p>
            <a:pPr>
              <a:lnSpc>
                <a:spcPct val="190000"/>
              </a:lnSpc>
            </a:pPr>
            <a:r>
              <a:rPr lang="en-US" altLang="zh-CN" sz="2000">
                <a:latin typeface="微软雅黑" panose="020B0503020204020204" charset="-122"/>
                <a:ea typeface="微软雅黑" panose="020B0503020204020204" charset="-122"/>
                <a:cs typeface="微软雅黑" panose="020B0503020204020204" charset="-122"/>
                <a:sym typeface="+mn-ea"/>
              </a:rPr>
              <a:t>      </a:t>
            </a:r>
            <a:r>
              <a:rPr sz="2000">
                <a:latin typeface="微软雅黑" panose="020B0503020204020204" charset="-122"/>
                <a:ea typeface="微软雅黑" panose="020B0503020204020204" charset="-122"/>
                <a:cs typeface="微软雅黑" panose="020B0503020204020204" charset="-122"/>
              </a:rPr>
              <a:t>本学期，我们继续推进多模态智能轮椅项目，借助定量化设计2课程</a:t>
            </a:r>
            <a:r>
              <a:rPr lang="zh-CN" sz="2000">
                <a:latin typeface="微软雅黑" panose="020B0503020204020204" charset="-122"/>
                <a:ea typeface="微软雅黑" panose="020B0503020204020204" charset="-122"/>
                <a:cs typeface="微软雅黑" panose="020B0503020204020204" charset="-122"/>
              </a:rPr>
              <a:t>的</a:t>
            </a:r>
            <a:r>
              <a:rPr sz="2000">
                <a:latin typeface="微软雅黑" panose="020B0503020204020204" charset="-122"/>
                <a:ea typeface="微软雅黑" panose="020B0503020204020204" charset="-122"/>
                <a:cs typeface="微软雅黑" panose="020B0503020204020204" charset="-122"/>
              </a:rPr>
              <a:t>最终项目</a:t>
            </a:r>
            <a:r>
              <a:rPr lang="zh-CN" sz="2000">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心电信号检测与分析仪，目前能够实现对使用者心率的实时监测，计划在下阶段尝试模块间的通信与整机的实物搭建</a:t>
            </a:r>
            <a:r>
              <a:rPr lang="zh-CN" sz="2000">
                <a:latin typeface="微软雅黑" panose="020B0503020204020204" charset="-122"/>
                <a:ea typeface="微软雅黑" panose="020B0503020204020204" charset="-122"/>
                <a:cs typeface="微软雅黑" panose="020B0503020204020204" charset="-122"/>
              </a:rPr>
              <a:t>，如当心率均值超过设定阈值时自动播报或向监管者发送信息等</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四</a:t>
            </a:r>
            <a:r>
              <a:rPr lang="en-US" altLang="zh-CN" sz="3200" b="1">
                <a:sym typeface="+mn-ea"/>
              </a:rPr>
              <a:t>.</a:t>
            </a:r>
            <a:r>
              <a:rPr lang="zh-CN" altLang="en-US" sz="3200" b="1">
                <a:sym typeface="+mn-ea"/>
              </a:rPr>
              <a:t>课外</a:t>
            </a:r>
            <a:r>
              <a:rPr lang="zh-CN" altLang="en-US" sz="3200" b="1">
                <a:sym typeface="+mn-ea"/>
              </a:rPr>
              <a:t>实践：</a:t>
            </a:r>
            <a:endParaRPr lang="zh-CN" altLang="en-US" sz="3200" b="1"/>
          </a:p>
        </p:txBody>
      </p:sp>
      <p:pic>
        <p:nvPicPr>
          <p:cNvPr id="3" name="图片 2" descr="IMG_20241114_132045"/>
          <p:cNvPicPr>
            <a:picLocks noChangeAspect="1"/>
          </p:cNvPicPr>
          <p:nvPr/>
        </p:nvPicPr>
        <p:blipFill>
          <a:blip r:embed="rId4"/>
          <a:stretch>
            <a:fillRect/>
          </a:stretch>
        </p:blipFill>
        <p:spPr>
          <a:xfrm>
            <a:off x="563245" y="3960495"/>
            <a:ext cx="3028315" cy="2271395"/>
          </a:xfrm>
          <a:prstGeom prst="rect">
            <a:avLst/>
          </a:prstGeom>
        </p:spPr>
      </p:pic>
      <p:pic>
        <p:nvPicPr>
          <p:cNvPr id="4" name="图片 3"/>
          <p:cNvPicPr>
            <a:picLocks noChangeAspect="1"/>
          </p:cNvPicPr>
          <p:nvPr/>
        </p:nvPicPr>
        <p:blipFill>
          <a:blip r:embed="rId5"/>
          <a:stretch>
            <a:fillRect/>
          </a:stretch>
        </p:blipFill>
        <p:spPr>
          <a:xfrm>
            <a:off x="5720080" y="4311650"/>
            <a:ext cx="2440940" cy="1731010"/>
          </a:xfrm>
          <a:prstGeom prst="rect">
            <a:avLst/>
          </a:prstGeom>
        </p:spPr>
      </p:pic>
      <p:pic>
        <p:nvPicPr>
          <p:cNvPr id="8" name="图片 7"/>
          <p:cNvPicPr>
            <a:picLocks noChangeAspect="1"/>
          </p:cNvPicPr>
          <p:nvPr/>
        </p:nvPicPr>
        <p:blipFill>
          <a:blip r:embed="rId6"/>
          <a:stretch>
            <a:fillRect/>
          </a:stretch>
        </p:blipFill>
        <p:spPr>
          <a:xfrm>
            <a:off x="8402955" y="4161790"/>
            <a:ext cx="1665605" cy="1989455"/>
          </a:xfrm>
          <a:prstGeom prst="rect">
            <a:avLst/>
          </a:prstGeom>
        </p:spPr>
      </p:pic>
      <p:pic>
        <p:nvPicPr>
          <p:cNvPr id="9" name="图片 8"/>
          <p:cNvPicPr>
            <a:picLocks noChangeAspect="1"/>
          </p:cNvPicPr>
          <p:nvPr/>
        </p:nvPicPr>
        <p:blipFill>
          <a:blip r:embed="rId7"/>
          <a:stretch>
            <a:fillRect/>
          </a:stretch>
        </p:blipFill>
        <p:spPr>
          <a:xfrm>
            <a:off x="3916045" y="3803650"/>
            <a:ext cx="1621155" cy="2517775"/>
          </a:xfrm>
          <a:prstGeom prst="rect">
            <a:avLst/>
          </a:prstGeom>
        </p:spPr>
      </p:pic>
      <p:pic>
        <p:nvPicPr>
          <p:cNvPr id="10" name="图片 9"/>
          <p:cNvPicPr>
            <a:picLocks noChangeAspect="1"/>
          </p:cNvPicPr>
          <p:nvPr/>
        </p:nvPicPr>
        <p:blipFill>
          <a:blip r:embed="rId8"/>
          <a:stretch>
            <a:fillRect/>
          </a:stretch>
        </p:blipFill>
        <p:spPr>
          <a:xfrm>
            <a:off x="10290175" y="4161790"/>
            <a:ext cx="1732280" cy="1621790"/>
          </a:xfrm>
          <a:prstGeom prst="rect">
            <a:avLst/>
          </a:prstGeom>
        </p:spPr>
      </p:pic>
    </p:spTree>
    <p:custDataLst>
      <p:tags r:id="rId9"/>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sp>
        <p:nvSpPr>
          <p:cNvPr id="12" name="文本框 11"/>
          <p:cNvSpPr txBox="1"/>
          <p:nvPr/>
        </p:nvSpPr>
        <p:spPr>
          <a:xfrm>
            <a:off x="690880" y="1078865"/>
            <a:ext cx="4064000" cy="829945"/>
          </a:xfrm>
          <a:prstGeom prst="rect">
            <a:avLst/>
          </a:prstGeom>
          <a:noFill/>
        </p:spPr>
        <p:txBody>
          <a:bodyPr wrap="square" rtlCol="0">
            <a:spAutoFit/>
          </a:bodyPr>
          <a:p>
            <a:r>
              <a:rPr lang="zh-CN" altLang="en-US" sz="3600" b="1">
                <a:solidFill>
                  <a:schemeClr val="bg1"/>
                </a:solidFill>
              </a:rPr>
              <a:t>目录</a:t>
            </a:r>
            <a:r>
              <a:rPr lang="zh-CN" altLang="en-US" sz="4800" b="1">
                <a:solidFill>
                  <a:schemeClr val="bg1"/>
                </a:solidFill>
              </a:rPr>
              <a:t>：</a:t>
            </a:r>
            <a:endParaRPr lang="zh-CN" altLang="en-US" sz="4800" b="1">
              <a:solidFill>
                <a:schemeClr val="bg1"/>
              </a:solidFill>
            </a:endParaRPr>
          </a:p>
        </p:txBody>
      </p:sp>
      <p:pic>
        <p:nvPicPr>
          <p:cNvPr id="2" name="C9F754DE-2CAD-44b6-B708-469DEB6407EB-1" descr="C:/Users/dell/AppData/Local/Temp/wpp.cWYcGEwpp"/>
          <p:cNvPicPr>
            <a:picLocks noChangeAspect="1"/>
          </p:cNvPicPr>
          <p:nvPr/>
        </p:nvPicPr>
        <p:blipFill>
          <a:blip r:embed="rId5"/>
          <a:stretch>
            <a:fillRect/>
          </a:stretch>
        </p:blipFill>
        <p:spPr>
          <a:xfrm>
            <a:off x="900113" y="1980883"/>
            <a:ext cx="10189210" cy="3229610"/>
          </a:xfrm>
          <a:prstGeom prst="rect">
            <a:avLst/>
          </a:prstGeom>
        </p:spPr>
      </p:pic>
      <p:grpSp>
        <p:nvGrpSpPr>
          <p:cNvPr id="3" name="组合 2"/>
          <p:cNvGrpSpPr/>
          <p:nvPr/>
        </p:nvGrpSpPr>
        <p:grpSpPr>
          <a:xfrm>
            <a:off x="11024235" y="925830"/>
            <a:ext cx="629920" cy="5411470"/>
            <a:chOff x="17167" y="1458"/>
            <a:chExt cx="992" cy="8522"/>
          </a:xfrm>
        </p:grpSpPr>
        <p:sp>
          <p:nvSpPr>
            <p:cNvPr id="6" name="文本框 5"/>
            <p:cNvSpPr txBox="1"/>
            <p:nvPr>
              <p:custDataLst>
                <p:tags r:id="rId6"/>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9" name="文本框 8"/>
            <p:cNvSpPr txBox="1"/>
            <p:nvPr>
              <p:custDataLst>
                <p:tags r:id="rId7"/>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3" name="文本框 12"/>
            <p:cNvSpPr txBox="1"/>
            <p:nvPr>
              <p:custDataLst>
                <p:tags r:id="rId8"/>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4" name="文本框 13"/>
            <p:cNvSpPr txBox="1"/>
            <p:nvPr>
              <p:custDataLst>
                <p:tags r:id="rId9"/>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775335"/>
            <a:ext cx="6254750" cy="3470910"/>
          </a:xfrm>
          <a:prstGeom prst="rect">
            <a:avLst/>
          </a:prstGeom>
          <a:noFill/>
        </p:spPr>
        <p:txBody>
          <a:bodyPr wrap="square" rtlCol="0">
            <a:noAutofit/>
          </a:bodyPr>
          <a:p>
            <a:pPr>
              <a:lnSpc>
                <a:spcPct val="120000"/>
              </a:lnSpc>
            </a:pPr>
            <a:r>
              <a:rPr lang="zh-CN" altLang="en-US" sz="3200"/>
              <a:t>②</a:t>
            </a:r>
            <a:r>
              <a:rPr lang="en-US" altLang="zh-CN" sz="3200"/>
              <a:t> </a:t>
            </a:r>
            <a:r>
              <a:rPr lang="zh-CN" altLang="en-US" sz="3200"/>
              <a:t>数理综合I</a:t>
            </a:r>
            <a:r>
              <a:rPr lang="en-US" altLang="zh-CN" sz="3200"/>
              <a:t>I</a:t>
            </a:r>
            <a:r>
              <a:rPr lang="zh-CN" altLang="en-US" sz="3200"/>
              <a:t>助教：</a:t>
            </a:r>
            <a:endParaRPr lang="zh-CN" altLang="en-US" sz="3200"/>
          </a:p>
          <a:p>
            <a:pPr>
              <a:lnSpc>
                <a:spcPct val="170000"/>
              </a:lnSpc>
            </a:pPr>
            <a:r>
              <a:rPr lang="en-US" altLang="zh-CN" sz="2000">
                <a:sym typeface="+mn-ea"/>
              </a:rPr>
              <a:t>  </a:t>
            </a:r>
            <a:r>
              <a:rPr lang="en-US" altLang="zh-CN" sz="2400">
                <a:sym typeface="+mn-ea"/>
              </a:rPr>
              <a:t>我在本学期担任2024级明月班数理综合II</a:t>
            </a:r>
            <a:r>
              <a:rPr lang="zh-CN" altLang="en-US" sz="2400">
                <a:sym typeface="+mn-ea"/>
              </a:rPr>
              <a:t>课程</a:t>
            </a:r>
            <a:r>
              <a:rPr lang="en-US" altLang="zh-CN" sz="2400">
                <a:sym typeface="+mn-ea"/>
              </a:rPr>
              <a:t>助教，协助老师布置作业，批改作业，开展习题课答疑等，获得老师同学的一致好评。</a:t>
            </a:r>
            <a:endParaRPr lang="en-US" altLang="zh-CN" sz="2400">
              <a:sym typeface="+mn-ea"/>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sym typeface="+mn-ea"/>
              </a:rPr>
              <a:t>四</a:t>
            </a:r>
            <a:r>
              <a:rPr lang="en-US" altLang="zh-CN" sz="3200" b="1">
                <a:sym typeface="+mn-ea"/>
              </a:rPr>
              <a:t>.</a:t>
            </a:r>
            <a:r>
              <a:rPr lang="zh-CN" altLang="en-US" sz="3200" b="1">
                <a:sym typeface="+mn-ea"/>
              </a:rPr>
              <a:t>课外实践</a:t>
            </a:r>
            <a:r>
              <a:rPr lang="zh-CN" altLang="en-US" sz="3200" b="1"/>
              <a:t>：</a:t>
            </a:r>
            <a:endParaRPr lang="zh-CN" altLang="en-US" sz="3200" b="1"/>
          </a:p>
        </p:txBody>
      </p:sp>
      <p:pic>
        <p:nvPicPr>
          <p:cNvPr id="11" name="图片 10"/>
          <p:cNvPicPr>
            <a:picLocks noChangeAspect="1"/>
          </p:cNvPicPr>
          <p:nvPr/>
        </p:nvPicPr>
        <p:blipFill>
          <a:blip r:embed="rId4"/>
          <a:stretch>
            <a:fillRect/>
          </a:stretch>
        </p:blipFill>
        <p:spPr>
          <a:xfrm>
            <a:off x="9159240" y="1379220"/>
            <a:ext cx="1802765" cy="2454275"/>
          </a:xfrm>
          <a:prstGeom prst="rect">
            <a:avLst/>
          </a:prstGeom>
        </p:spPr>
      </p:pic>
      <p:pic>
        <p:nvPicPr>
          <p:cNvPr id="12" name="图片 11"/>
          <p:cNvPicPr>
            <a:picLocks noChangeAspect="1"/>
          </p:cNvPicPr>
          <p:nvPr/>
        </p:nvPicPr>
        <p:blipFill>
          <a:blip r:embed="rId5"/>
          <a:stretch>
            <a:fillRect/>
          </a:stretch>
        </p:blipFill>
        <p:spPr>
          <a:xfrm>
            <a:off x="7098665" y="1366520"/>
            <a:ext cx="1729740" cy="2466975"/>
          </a:xfrm>
          <a:prstGeom prst="rect">
            <a:avLst/>
          </a:prstGeom>
        </p:spPr>
      </p:pic>
      <p:pic>
        <p:nvPicPr>
          <p:cNvPr id="17" name="图片 16"/>
          <p:cNvPicPr>
            <a:picLocks noChangeAspect="1"/>
          </p:cNvPicPr>
          <p:nvPr/>
        </p:nvPicPr>
        <p:blipFill>
          <a:blip r:embed="rId6"/>
          <a:stretch>
            <a:fillRect/>
          </a:stretch>
        </p:blipFill>
        <p:spPr>
          <a:xfrm>
            <a:off x="662940" y="4030345"/>
            <a:ext cx="3324225" cy="2492375"/>
          </a:xfrm>
          <a:prstGeom prst="rect">
            <a:avLst/>
          </a:prstGeom>
        </p:spPr>
      </p:pic>
      <p:pic>
        <p:nvPicPr>
          <p:cNvPr id="112" name="图片 112" descr="3f312470a39f4f8d4e4c0a5ce6beb666"/>
          <p:cNvPicPr>
            <a:picLocks noChangeAspect="1"/>
          </p:cNvPicPr>
          <p:nvPr/>
        </p:nvPicPr>
        <p:blipFill>
          <a:blip r:embed="rId7"/>
          <a:stretch>
            <a:fillRect/>
          </a:stretch>
        </p:blipFill>
        <p:spPr>
          <a:xfrm>
            <a:off x="6766560" y="4030345"/>
            <a:ext cx="4431030" cy="2492375"/>
          </a:xfrm>
          <a:prstGeom prst="rect">
            <a:avLst/>
          </a:prstGeom>
        </p:spPr>
      </p:pic>
      <p:pic>
        <p:nvPicPr>
          <p:cNvPr id="3" name="图片 2"/>
          <p:cNvPicPr>
            <a:picLocks noChangeAspect="1"/>
          </p:cNvPicPr>
          <p:nvPr/>
        </p:nvPicPr>
        <p:blipFill>
          <a:blip r:embed="rId8"/>
          <a:stretch>
            <a:fillRect/>
          </a:stretch>
        </p:blipFill>
        <p:spPr>
          <a:xfrm>
            <a:off x="4364990" y="4015740"/>
            <a:ext cx="2023745" cy="2506980"/>
          </a:xfrm>
          <a:prstGeom prst="rect">
            <a:avLst/>
          </a:prstGeom>
        </p:spPr>
      </p:pic>
    </p:spTree>
    <p:custDataLst>
      <p:tags r:id="rId9"/>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1079500"/>
            <a:ext cx="11185525" cy="5343525"/>
          </a:xfrm>
          <a:prstGeom prst="rect">
            <a:avLst/>
          </a:prstGeom>
          <a:noFill/>
        </p:spPr>
        <p:txBody>
          <a:bodyPr wrap="square" rtlCol="0">
            <a:noAutofit/>
          </a:bodyPr>
          <a:p>
            <a:pPr>
              <a:lnSpc>
                <a:spcPct val="170000"/>
              </a:lnSpc>
            </a:pPr>
            <a:r>
              <a:rPr lang="zh-CN" sz="2400">
                <a:latin typeface="微软雅黑" panose="020B0503020204020204" charset="-122"/>
                <a:ea typeface="微软雅黑" panose="020B0503020204020204" charset="-122"/>
                <a:cs typeface="微软雅黑" panose="020B0503020204020204" charset="-122"/>
              </a:rPr>
              <a:t>①</a:t>
            </a:r>
            <a:r>
              <a:rPr sz="2400">
                <a:latin typeface="微软雅黑" panose="020B0503020204020204" charset="-122"/>
                <a:ea typeface="微软雅黑" panose="020B0503020204020204" charset="-122"/>
                <a:cs typeface="微软雅黑" panose="020B0503020204020204" charset="-122"/>
              </a:rPr>
              <a:t> 国市创智能轮椅项目（6.25～7.10）</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②</a:t>
            </a:r>
            <a:r>
              <a:rPr sz="2400">
                <a:latin typeface="微软雅黑" panose="020B0503020204020204" charset="-122"/>
                <a:ea typeface="微软雅黑" panose="020B0503020204020204" charset="-122"/>
                <a:cs typeface="微软雅黑" panose="020B0503020204020204" charset="-122"/>
              </a:rPr>
              <a:t> Robocup省赛（7.14～7.16）</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③</a:t>
            </a:r>
            <a:r>
              <a:rPr sz="2400">
                <a:latin typeface="微软雅黑" panose="020B0503020204020204" charset="-122"/>
                <a:ea typeface="微软雅黑" panose="020B0503020204020204" charset="-122"/>
                <a:cs typeface="微软雅黑" panose="020B0503020204020204" charset="-122"/>
              </a:rPr>
              <a:t> 深圳科创学院</a:t>
            </a:r>
            <a:r>
              <a:rPr lang="zh-CN" sz="2400">
                <a:latin typeface="微软雅黑" panose="020B0503020204020204" charset="-122"/>
                <a:ea typeface="微软雅黑" panose="020B0503020204020204" charset="-122"/>
                <a:cs typeface="微软雅黑" panose="020B0503020204020204" charset="-122"/>
              </a:rPr>
              <a:t>实习</a:t>
            </a:r>
            <a:r>
              <a:rPr sz="2400">
                <a:latin typeface="微软雅黑" panose="020B0503020204020204" charset="-122"/>
                <a:ea typeface="微软雅黑" panose="020B0503020204020204" charset="-122"/>
                <a:cs typeface="微软雅黑" panose="020B0503020204020204" charset="-122"/>
              </a:rPr>
              <a:t>（7.22～7.30）</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④</a:t>
            </a:r>
            <a:r>
              <a:rPr sz="2400">
                <a:latin typeface="微软雅黑" panose="020B0503020204020204" charset="-122"/>
                <a:ea typeface="微软雅黑" panose="020B0503020204020204" charset="-122"/>
                <a:cs typeface="微软雅黑" panose="020B0503020204020204" charset="-122"/>
              </a:rPr>
              <a:t> 全国大学生电子设计竞赛（重庆赛区“TI杯”）（7.30～8.2）</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⑤</a:t>
            </a:r>
            <a:r>
              <a:rPr lang="en-US" altLang="zh-CN" sz="2400">
                <a:latin typeface="微软雅黑" panose="020B0503020204020204" charset="-122"/>
                <a:ea typeface="微软雅黑" panose="020B0503020204020204" charset="-122"/>
                <a:cs typeface="微软雅黑" panose="020B0503020204020204" charset="-122"/>
              </a:rPr>
              <a:t> </a:t>
            </a:r>
            <a:r>
              <a:rPr lang="zh-CN" sz="2400">
                <a:latin typeface="微软雅黑" panose="020B0503020204020204" charset="-122"/>
                <a:ea typeface="微软雅黑" panose="020B0503020204020204" charset="-122"/>
                <a:cs typeface="微软雅黑" panose="020B0503020204020204" charset="-122"/>
              </a:rPr>
              <a:t>喷药喷灌机器人项目</a:t>
            </a:r>
            <a:r>
              <a:rPr sz="2400">
                <a:latin typeface="微软雅黑" panose="020B0503020204020204" charset="-122"/>
                <a:ea typeface="微软雅黑" panose="020B0503020204020204" charset="-122"/>
                <a:cs typeface="微软雅黑" panose="020B0503020204020204" charset="-122"/>
              </a:rPr>
              <a:t>（7.</a:t>
            </a:r>
            <a:r>
              <a:rPr lang="en-US" sz="2400">
                <a:latin typeface="微软雅黑" panose="020B0503020204020204" charset="-122"/>
                <a:ea typeface="微软雅黑" panose="020B0503020204020204" charset="-122"/>
                <a:cs typeface="微软雅黑" panose="020B0503020204020204" charset="-122"/>
              </a:rPr>
              <a:t>1</a:t>
            </a:r>
            <a:r>
              <a:rPr sz="2400">
                <a:latin typeface="微软雅黑" panose="020B0503020204020204" charset="-122"/>
                <a:ea typeface="微软雅黑" panose="020B0503020204020204" charset="-122"/>
                <a:cs typeface="微软雅黑" panose="020B0503020204020204" charset="-122"/>
              </a:rPr>
              <a:t>～8.31）</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⑥</a:t>
            </a:r>
            <a:r>
              <a:rPr sz="2400">
                <a:latin typeface="微软雅黑" panose="020B0503020204020204" charset="-122"/>
                <a:ea typeface="微软雅黑" panose="020B0503020204020204" charset="-122"/>
                <a:cs typeface="微软雅黑" panose="020B0503020204020204" charset="-122"/>
              </a:rPr>
              <a:t> 液态光栅项目（7.</a:t>
            </a:r>
            <a:r>
              <a:rPr lang="en-US" sz="2400">
                <a:latin typeface="微软雅黑" panose="020B0503020204020204" charset="-122"/>
                <a:ea typeface="微软雅黑" panose="020B0503020204020204" charset="-122"/>
                <a:cs typeface="微软雅黑" panose="020B0503020204020204" charset="-122"/>
              </a:rPr>
              <a:t>1</a:t>
            </a:r>
            <a:r>
              <a:rPr sz="2400">
                <a:latin typeface="微软雅黑" panose="020B0503020204020204" charset="-122"/>
                <a:ea typeface="微软雅黑" panose="020B0503020204020204" charset="-122"/>
                <a:cs typeface="微软雅黑" panose="020B0503020204020204" charset="-122"/>
              </a:rPr>
              <a:t>～8.31）</a:t>
            </a:r>
            <a:endParaRPr sz="2400">
              <a:latin typeface="微软雅黑" panose="020B0503020204020204" charset="-122"/>
              <a:ea typeface="微软雅黑" panose="020B0503020204020204" charset="-122"/>
              <a:cs typeface="微软雅黑" panose="020B0503020204020204" charset="-122"/>
            </a:endParaRPr>
          </a:p>
          <a:p>
            <a:pPr>
              <a:lnSpc>
                <a:spcPct val="170000"/>
              </a:lnSpc>
            </a:pPr>
            <a:r>
              <a:rPr lang="zh-CN" sz="2400">
                <a:latin typeface="微软雅黑" panose="020B0503020204020204" charset="-122"/>
                <a:ea typeface="微软雅黑" panose="020B0503020204020204" charset="-122"/>
                <a:cs typeface="微软雅黑" panose="020B0503020204020204" charset="-122"/>
              </a:rPr>
              <a:t>⑦</a:t>
            </a:r>
            <a:r>
              <a:rPr sz="2400">
                <a:latin typeface="微软雅黑" panose="020B0503020204020204" charset="-122"/>
                <a:ea typeface="微软雅黑" panose="020B0503020204020204" charset="-122"/>
                <a:cs typeface="微软雅黑" panose="020B0503020204020204" charset="-122"/>
              </a:rPr>
              <a:t> 搭建技术栈，深入学习ROS（7.30～8.31）</a:t>
            </a:r>
            <a:endParaRPr sz="24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五</a:t>
            </a:r>
            <a:r>
              <a:rPr lang="en-US" altLang="zh-CN" sz="3200" b="1"/>
              <a:t>. </a:t>
            </a:r>
            <a:r>
              <a:rPr lang="zh-CN" altLang="en-US" sz="3200" b="1"/>
              <a:t>未来实践规划：</a:t>
            </a:r>
            <a:endParaRPr lang="zh-CN" altLang="en-US" sz="3200" b="1"/>
          </a:p>
        </p:txBody>
      </p:sp>
    </p:spTree>
    <p:custDataLst>
      <p:tags r:id="rId4"/>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文本框 6"/>
          <p:cNvSpPr txBox="1"/>
          <p:nvPr>
            <p:custDataLst>
              <p:tags r:id="rId2"/>
            </p:custDataLst>
          </p:nvPr>
        </p:nvSpPr>
        <p:spPr>
          <a:xfrm>
            <a:off x="10514965" y="287020"/>
            <a:ext cx="1323340" cy="337185"/>
          </a:xfrm>
          <a:prstGeom prst="rect">
            <a:avLst/>
          </a:prstGeom>
          <a:noFill/>
        </p:spPr>
        <p:txBody>
          <a:bodyPr wrap="none" rtlCol="0">
            <a:spAutoFit/>
          </a:bodyPr>
          <a:p>
            <a:r>
              <a:rPr lang="en-US" altLang="zh-CN" sz="1600" dirty="0">
                <a:solidFill>
                  <a:schemeClr val="bg2"/>
                </a:solidFill>
              </a:rPr>
              <a:t>CQEIE 2023</a:t>
            </a:r>
            <a:endParaRPr lang="en-US" altLang="zh-CN" sz="1600" dirty="0">
              <a:solidFill>
                <a:schemeClr val="bg2"/>
              </a:solidFill>
            </a:endParaRPr>
          </a:p>
        </p:txBody>
      </p:sp>
      <p:pic>
        <p:nvPicPr>
          <p:cNvPr id="21" name="图片 20" descr="资源 13@3x"/>
          <p:cNvPicPr>
            <a:picLocks noChangeAspect="1"/>
          </p:cNvPicPr>
          <p:nvPr>
            <p:custDataLst>
              <p:tags r:id="rId3"/>
            </p:custDataLst>
          </p:nvPr>
        </p:nvPicPr>
        <p:blipFill>
          <a:blip r:embed="rId4"/>
          <a:stretch>
            <a:fillRect/>
          </a:stretch>
        </p:blipFill>
        <p:spPr>
          <a:xfrm>
            <a:off x="327025" y="241935"/>
            <a:ext cx="3489960" cy="661670"/>
          </a:xfrm>
          <a:prstGeom prst="rect">
            <a:avLst/>
          </a:prstGeom>
        </p:spPr>
      </p:pic>
      <p:grpSp>
        <p:nvGrpSpPr>
          <p:cNvPr id="4" name="组合 3"/>
          <p:cNvGrpSpPr/>
          <p:nvPr/>
        </p:nvGrpSpPr>
        <p:grpSpPr>
          <a:xfrm>
            <a:off x="10901045" y="925830"/>
            <a:ext cx="629920" cy="5411470"/>
            <a:chOff x="17167" y="1458"/>
            <a:chExt cx="992" cy="8522"/>
          </a:xfrm>
        </p:grpSpPr>
        <p:sp>
          <p:nvSpPr>
            <p:cNvPr id="5" name="文本框 4"/>
            <p:cNvSpPr txBox="1"/>
            <p:nvPr>
              <p:custDataLst>
                <p:tags r:id="rId5"/>
              </p:custDataLst>
            </p:nvPr>
          </p:nvSpPr>
          <p:spPr>
            <a:xfrm>
              <a:off x="17553" y="1458"/>
              <a:ext cx="593" cy="2409"/>
            </a:xfrm>
            <a:prstGeom prst="rect">
              <a:avLst/>
            </a:prstGeom>
            <a:noFill/>
          </p:spPr>
          <p:txBody>
            <a:bodyPr vert="eaVert" wrap="square" rtlCol="0">
              <a:spAutoFit/>
            </a:bodyPr>
            <a:p>
              <a:pPr algn="just">
                <a:lnSpc>
                  <a:spcPct val="115000"/>
                </a:lnSpc>
                <a:spcBef>
                  <a:spcPts val="0"/>
                </a:spcBef>
                <a:spcAft>
                  <a:spcPts val="0"/>
                </a:spcAft>
              </a:pPr>
              <a:r>
                <a:rPr lang="zh-CN" altLang="en-US" sz="1100" b="1">
                  <a:solidFill>
                    <a:schemeClr val="bg1">
                      <a:alpha val="60000"/>
                    </a:schemeClr>
                  </a:solidFill>
                </a:rPr>
                <a:t>未来卓越工程师摇篮</a:t>
              </a:r>
              <a:endParaRPr lang="zh-CN" altLang="en-US" sz="1100" b="1">
                <a:solidFill>
                  <a:schemeClr val="bg1">
                    <a:alpha val="60000"/>
                  </a:schemeClr>
                </a:solidFill>
              </a:endParaRPr>
            </a:p>
          </p:txBody>
        </p:sp>
        <p:sp>
          <p:nvSpPr>
            <p:cNvPr id="8" name="文本框 7"/>
            <p:cNvSpPr txBox="1"/>
            <p:nvPr>
              <p:custDataLst>
                <p:tags r:id="rId6"/>
              </p:custDataLst>
            </p:nvPr>
          </p:nvSpPr>
          <p:spPr>
            <a:xfrm>
              <a:off x="17167" y="1458"/>
              <a:ext cx="621" cy="2510"/>
            </a:xfrm>
            <a:prstGeom prst="rect">
              <a:avLst/>
            </a:prstGeom>
            <a:noFill/>
          </p:spPr>
          <p:txBody>
            <a:bodyPr vert="eaVert" wrap="square" rtlCol="0">
              <a:spAutoFit/>
            </a:bodyPr>
            <a:p>
              <a:pPr algn="just">
                <a:lnSpc>
                  <a:spcPct val="125000"/>
                </a:lnSpc>
                <a:spcBef>
                  <a:spcPts val="0"/>
                </a:spcBef>
                <a:spcAft>
                  <a:spcPts val="0"/>
                </a:spcAft>
              </a:pPr>
              <a:r>
                <a:rPr lang="zh-CN" altLang="en-US" sz="1100" b="1">
                  <a:solidFill>
                    <a:schemeClr val="bg1">
                      <a:alpha val="60000"/>
                    </a:schemeClr>
                  </a:solidFill>
                </a:rPr>
                <a:t>中国新工科教育探路者</a:t>
              </a:r>
              <a:endParaRPr lang="zh-CN" altLang="en-US" sz="1100" b="1">
                <a:solidFill>
                  <a:schemeClr val="bg1">
                    <a:alpha val="60000"/>
                  </a:schemeClr>
                </a:solidFill>
              </a:endParaRPr>
            </a:p>
          </p:txBody>
        </p:sp>
        <p:sp>
          <p:nvSpPr>
            <p:cNvPr id="10" name="文本框 9"/>
            <p:cNvSpPr txBox="1"/>
            <p:nvPr>
              <p:custDataLst>
                <p:tags r:id="rId7"/>
              </p:custDataLst>
            </p:nvPr>
          </p:nvSpPr>
          <p:spPr>
            <a:xfrm>
              <a:off x="17167"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Explorer of New Engineering Education in China</a:t>
              </a:r>
              <a:endParaRPr lang="en-US" altLang="zh-CN" sz="1100" b="1">
                <a:solidFill>
                  <a:schemeClr val="bg1">
                    <a:alpha val="60000"/>
                  </a:schemeClr>
                </a:solidFill>
              </a:endParaRPr>
            </a:p>
          </p:txBody>
        </p:sp>
        <p:sp>
          <p:nvSpPr>
            <p:cNvPr id="11" name="文本框 10"/>
            <p:cNvSpPr txBox="1"/>
            <p:nvPr>
              <p:custDataLst>
                <p:tags r:id="rId8"/>
              </p:custDataLst>
            </p:nvPr>
          </p:nvSpPr>
          <p:spPr>
            <a:xfrm>
              <a:off x="17539" y="4070"/>
              <a:ext cx="621" cy="5910"/>
            </a:xfrm>
            <a:prstGeom prst="rect">
              <a:avLst/>
            </a:prstGeom>
            <a:noFill/>
          </p:spPr>
          <p:txBody>
            <a:bodyPr vert="eaVert" wrap="square" rtlCol="0">
              <a:spAutoFit/>
            </a:bodyPr>
            <a:p>
              <a:pPr algn="l">
                <a:lnSpc>
                  <a:spcPct val="125000"/>
                </a:lnSpc>
                <a:spcBef>
                  <a:spcPts val="0"/>
                </a:spcBef>
                <a:spcAft>
                  <a:spcPts val="0"/>
                </a:spcAft>
              </a:pPr>
              <a:r>
                <a:rPr lang="en-US" altLang="zh-CN" sz="1100" b="1">
                  <a:solidFill>
                    <a:schemeClr val="bg1">
                      <a:alpha val="60000"/>
                    </a:schemeClr>
                  </a:solidFill>
                </a:rPr>
                <a:t>The Cradle of Future Elite Engineers</a:t>
              </a:r>
              <a:endParaRPr lang="en-US" altLang="zh-CN" sz="1100" b="1">
                <a:solidFill>
                  <a:schemeClr val="bg1">
                    <a:alpha val="60000"/>
                  </a:schemeClr>
                </a:solidFill>
              </a:endParaRPr>
            </a:p>
          </p:txBody>
        </p:sp>
      </p:grpSp>
      <p:sp>
        <p:nvSpPr>
          <p:cNvPr id="2" name="文本框 1"/>
          <p:cNvSpPr txBox="1"/>
          <p:nvPr/>
        </p:nvSpPr>
        <p:spPr>
          <a:xfrm>
            <a:off x="3174365" y="2584450"/>
            <a:ext cx="5843270" cy="2394585"/>
          </a:xfrm>
          <a:prstGeom prst="rect">
            <a:avLst/>
          </a:prstGeom>
          <a:noFill/>
        </p:spPr>
        <p:txBody>
          <a:bodyPr wrap="square" rtlCol="0">
            <a:noAutofit/>
          </a:bodyPr>
          <a:p>
            <a:pPr algn="ctr"/>
            <a:r>
              <a:rPr lang="en-US" altLang="zh-CN" sz="8800" b="1">
                <a:solidFill>
                  <a:schemeClr val="bg1"/>
                </a:solidFill>
              </a:rPr>
              <a:t>Thank you!</a:t>
            </a:r>
            <a:endParaRPr lang="en-US" altLang="zh-CN" sz="8800" b="1">
              <a:solidFill>
                <a:schemeClr val="bg1"/>
              </a:solidFill>
            </a:endParaRPr>
          </a:p>
        </p:txBody>
      </p:sp>
      <p:sp>
        <p:nvSpPr>
          <p:cNvPr id="3" name="文本框 2"/>
          <p:cNvSpPr txBox="1"/>
          <p:nvPr/>
        </p:nvSpPr>
        <p:spPr>
          <a:xfrm>
            <a:off x="1403350" y="1066165"/>
            <a:ext cx="9385935" cy="1076325"/>
          </a:xfrm>
          <a:prstGeom prst="rect">
            <a:avLst/>
          </a:prstGeom>
          <a:noFill/>
        </p:spPr>
        <p:txBody>
          <a:bodyPr wrap="square" rtlCol="0">
            <a:spAutoFit/>
          </a:bodyPr>
          <a:p>
            <a:pPr algn="ctr"/>
            <a:r>
              <a:rPr lang="en-US" altLang="zh-CN" sz="3200">
                <a:solidFill>
                  <a:schemeClr val="bg1"/>
                </a:solidFill>
              </a:rPr>
              <a:t>“</a:t>
            </a:r>
            <a:r>
              <a:rPr lang="zh-CN" altLang="en-US" sz="3200">
                <a:solidFill>
                  <a:schemeClr val="bg1"/>
                </a:solidFill>
              </a:rPr>
              <a:t>不要因为一时不见效果而焦躁，重要的是平日里不驰不倦，坚持不懈。</a:t>
            </a:r>
            <a:r>
              <a:rPr lang="en-US" altLang="zh-CN" sz="3200">
                <a:solidFill>
                  <a:schemeClr val="bg1"/>
                </a:solidFill>
              </a:rPr>
              <a:t>”         --------</a:t>
            </a:r>
            <a:r>
              <a:rPr lang="zh-CN" altLang="en-US" sz="3200">
                <a:solidFill>
                  <a:schemeClr val="bg1"/>
                </a:solidFill>
              </a:rPr>
              <a:t>稻盛和夫</a:t>
            </a:r>
            <a:endParaRPr lang="zh-CN" altLang="en-US" sz="3200">
              <a:solidFill>
                <a:schemeClr val="bg1"/>
              </a:solidFill>
            </a:endParaRPr>
          </a:p>
        </p:txBody>
      </p:sp>
    </p:spTree>
    <p:custDataLst>
      <p:tags r:id="rId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143250"/>
          </a:xfrm>
          <a:prstGeom prst="rect">
            <a:avLst/>
          </a:prstGeom>
          <a:noFill/>
        </p:spPr>
        <p:txBody>
          <a:bodyPr wrap="square" rtlCol="0">
            <a:noAutofit/>
          </a:bodyPr>
          <a:p>
            <a:pPr>
              <a:lnSpc>
                <a:spcPct val="120000"/>
              </a:lnSpc>
            </a:pPr>
            <a:r>
              <a:rPr lang="zh-CN" altLang="en-US" sz="3200"/>
              <a:t>①</a:t>
            </a:r>
            <a:r>
              <a:rPr lang="en-US" altLang="zh-CN" sz="3200"/>
              <a:t> “</a:t>
            </a:r>
            <a:r>
              <a:rPr lang="zh-CN" altLang="en-US" sz="3200"/>
              <a:t>玄武</a:t>
            </a:r>
            <a:r>
              <a:rPr lang="en-US" altLang="zh-CN" sz="3200"/>
              <a:t>”——</a:t>
            </a:r>
            <a:r>
              <a:rPr lang="zh-CN" altLang="en-US" sz="3200"/>
              <a:t>自动化喷药喷灌机器人</a:t>
            </a:r>
            <a:endParaRPr lang="zh-CN" altLang="en-US" sz="3200"/>
          </a:p>
          <a:p>
            <a:pPr>
              <a:lnSpc>
                <a:spcPct val="140000"/>
              </a:lnSpc>
            </a:pP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本学期我作为项目负责人和同学</a:t>
            </a:r>
            <a:r>
              <a:rPr lang="zh-CN" sz="2000">
                <a:latin typeface="微软雅黑" panose="020B0503020204020204" charset="-122"/>
                <a:ea typeface="微软雅黑" panose="020B0503020204020204" charset="-122"/>
                <a:cs typeface="微软雅黑" panose="020B0503020204020204" charset="-122"/>
              </a:rPr>
              <a:t>共同</a:t>
            </a:r>
            <a:r>
              <a:rPr sz="2000">
                <a:latin typeface="微软雅黑" panose="020B0503020204020204" charset="-122"/>
                <a:ea typeface="微软雅黑" panose="020B0503020204020204" charset="-122"/>
                <a:cs typeface="微软雅黑" panose="020B0503020204020204" charset="-122"/>
              </a:rPr>
              <a:t>开展了喷药喷灌机器人项目，意在解决传统农业中的农药喷洒和灌溉难题。</a:t>
            </a:r>
            <a:endParaRPr sz="2000">
              <a:latin typeface="微软雅黑" panose="020B0503020204020204" charset="-122"/>
              <a:ea typeface="微软雅黑" panose="020B0503020204020204" charset="-122"/>
              <a:cs typeface="微软雅黑" panose="020B0503020204020204" charset="-122"/>
            </a:endParaRPr>
          </a:p>
          <a:p>
            <a:pPr>
              <a:lnSpc>
                <a:spcPct val="140000"/>
              </a:lnSpc>
            </a:pP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机器人搭载Maixcam视觉模块、红外测距传感器、TTS语音模块、TFT液晶显示屏等外设，可精准识别农作物生长状况与需水需求，并根据农作物种类和大小进行相应调控，实现智能化、自动化的灌溉与农药喷洒作业，有效提高水资源和农药利用率，降低农业生产成本。</a:t>
            </a:r>
            <a:endParaRPr sz="2000">
              <a:latin typeface="微软雅黑" panose="020B0503020204020204" charset="-122"/>
              <a:ea typeface="微软雅黑" panose="020B0503020204020204" charset="-122"/>
              <a:cs typeface="微软雅黑" panose="020B0503020204020204" charset="-122"/>
            </a:endParaRPr>
          </a:p>
          <a:p>
            <a:pPr>
              <a:lnSpc>
                <a:spcPct val="140000"/>
              </a:lnSpc>
            </a:pP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我</a:t>
            </a:r>
            <a:r>
              <a:rPr lang="zh-CN" sz="2000">
                <a:latin typeface="微软雅黑" panose="020B0503020204020204" charset="-122"/>
                <a:ea typeface="微软雅黑" panose="020B0503020204020204" charset="-122"/>
                <a:cs typeface="微软雅黑" panose="020B0503020204020204" charset="-122"/>
              </a:rPr>
              <a:t>全权</a:t>
            </a:r>
            <a:r>
              <a:rPr sz="2000">
                <a:latin typeface="微软雅黑" panose="020B0503020204020204" charset="-122"/>
                <a:ea typeface="微软雅黑" panose="020B0503020204020204" charset="-122"/>
                <a:cs typeface="微软雅黑" panose="020B0503020204020204" charset="-122"/>
              </a:rPr>
              <a:t>负责喷灌机器人的机械工作，</a:t>
            </a:r>
            <a:r>
              <a:rPr lang="zh-CN" sz="2000">
                <a:latin typeface="微软雅黑" panose="020B0503020204020204" charset="-122"/>
                <a:ea typeface="微软雅黑" panose="020B0503020204020204" charset="-122"/>
                <a:cs typeface="微软雅黑" panose="020B0503020204020204" charset="-122"/>
              </a:rPr>
              <a:t>完成了</a:t>
            </a:r>
            <a:r>
              <a:rPr sz="2000">
                <a:latin typeface="微软雅黑" panose="020B0503020204020204" charset="-122"/>
                <a:ea typeface="微软雅黑" panose="020B0503020204020204" charset="-122"/>
                <a:cs typeface="微软雅黑" panose="020B0503020204020204" charset="-122"/>
              </a:rPr>
              <a:t>整车的结构设计→建模</a:t>
            </a:r>
            <a:r>
              <a:rPr sz="2000">
                <a:latin typeface="微软雅黑" panose="020B0503020204020204" charset="-122"/>
                <a:ea typeface="微软雅黑" panose="020B0503020204020204" charset="-122"/>
                <a:cs typeface="微软雅黑" panose="020B0503020204020204" charset="-122"/>
                <a:sym typeface="+mn-ea"/>
              </a:rPr>
              <a:t>→</a:t>
            </a:r>
            <a:r>
              <a:rPr lang="zh-CN" sz="2000">
                <a:latin typeface="微软雅黑" panose="020B0503020204020204" charset="-122"/>
                <a:ea typeface="微软雅黑" panose="020B0503020204020204" charset="-122"/>
                <a:cs typeface="微软雅黑" panose="020B0503020204020204" charset="-122"/>
                <a:sym typeface="+mn-ea"/>
              </a:rPr>
              <a:t>实物搭建</a:t>
            </a:r>
            <a:r>
              <a:rPr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项目实践：</a:t>
            </a:r>
            <a:endParaRPr lang="zh-CN" altLang="en-US" sz="3200" b="1"/>
          </a:p>
        </p:txBody>
      </p:sp>
      <p:pic>
        <p:nvPicPr>
          <p:cNvPr id="80" name="图片 9"/>
          <p:cNvPicPr>
            <a:picLocks noChangeAspect="1"/>
          </p:cNvPicPr>
          <p:nvPr/>
        </p:nvPicPr>
        <p:blipFill>
          <a:blip r:embed="rId4"/>
          <a:stretch>
            <a:fillRect/>
          </a:stretch>
        </p:blipFill>
        <p:spPr>
          <a:xfrm>
            <a:off x="492760" y="4239895"/>
            <a:ext cx="3559810" cy="2266315"/>
          </a:xfrm>
          <a:prstGeom prst="rect">
            <a:avLst/>
          </a:prstGeom>
          <a:noFill/>
          <a:ln>
            <a:noFill/>
          </a:ln>
        </p:spPr>
      </p:pic>
      <p:pic>
        <p:nvPicPr>
          <p:cNvPr id="92" name="图片 15"/>
          <p:cNvPicPr>
            <a:picLocks noChangeAspect="1"/>
          </p:cNvPicPr>
          <p:nvPr/>
        </p:nvPicPr>
        <p:blipFill>
          <a:blip r:embed="rId5"/>
          <a:stretch>
            <a:fillRect/>
          </a:stretch>
        </p:blipFill>
        <p:spPr>
          <a:xfrm>
            <a:off x="4523740" y="4239895"/>
            <a:ext cx="3612515" cy="2299970"/>
          </a:xfrm>
          <a:prstGeom prst="rect">
            <a:avLst/>
          </a:prstGeom>
          <a:noFill/>
          <a:ln>
            <a:noFill/>
          </a:ln>
        </p:spPr>
      </p:pic>
      <p:pic>
        <p:nvPicPr>
          <p:cNvPr id="131" name="图片 52"/>
          <p:cNvPicPr>
            <a:picLocks noChangeAspect="1"/>
          </p:cNvPicPr>
          <p:nvPr/>
        </p:nvPicPr>
        <p:blipFill>
          <a:blip r:embed="rId6"/>
          <a:stretch>
            <a:fillRect/>
          </a:stretch>
        </p:blipFill>
        <p:spPr>
          <a:xfrm>
            <a:off x="8606790" y="4239895"/>
            <a:ext cx="3063875" cy="2300605"/>
          </a:xfrm>
          <a:prstGeom prst="rect">
            <a:avLst/>
          </a:prstGeom>
          <a:noFill/>
          <a:ln>
            <a:noFill/>
          </a:ln>
        </p:spPr>
      </p:pic>
    </p:spTree>
    <p:custDataLst>
      <p:tags r:id="rId7"/>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143250"/>
          </a:xfrm>
          <a:prstGeom prst="rect">
            <a:avLst/>
          </a:prstGeom>
          <a:noFill/>
        </p:spPr>
        <p:txBody>
          <a:bodyPr wrap="square" rtlCol="0">
            <a:noAutofit/>
          </a:bodyPr>
          <a:p>
            <a:pPr>
              <a:lnSpc>
                <a:spcPct val="120000"/>
              </a:lnSpc>
            </a:pPr>
            <a:r>
              <a:rPr lang="zh-CN" altLang="en-US" sz="3200"/>
              <a:t>①</a:t>
            </a:r>
            <a:r>
              <a:rPr lang="en-US" altLang="zh-CN" sz="3200"/>
              <a:t> “</a:t>
            </a:r>
            <a:r>
              <a:rPr lang="zh-CN" altLang="en-US" sz="3200"/>
              <a:t>玄武</a:t>
            </a:r>
            <a:r>
              <a:rPr lang="en-US" altLang="zh-CN" sz="3200"/>
              <a:t>”——</a:t>
            </a:r>
            <a:r>
              <a:rPr lang="zh-CN" altLang="en-US" sz="3200"/>
              <a:t>自动化喷药喷灌机器人</a:t>
            </a:r>
            <a:endParaRPr lang="zh-CN" altLang="en-US" sz="3200"/>
          </a:p>
          <a:p>
            <a:pPr>
              <a:lnSpc>
                <a:spcPct val="140000"/>
              </a:lnSpc>
            </a:pPr>
            <a:r>
              <a:rPr lang="en-US"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起名为</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玄武</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，有以下原因：</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形象与象征：</a:t>
            </a:r>
            <a:r>
              <a:rPr lang="zh-CN" altLang="en-US" sz="2000">
                <a:latin typeface="微软雅黑" panose="020B0503020204020204" charset="-122"/>
                <a:ea typeface="微软雅黑" panose="020B0503020204020204" charset="-122"/>
                <a:cs typeface="微软雅黑" panose="020B0503020204020204" charset="-122"/>
              </a:rPr>
              <a:t>玄武是中国古代神话中的四象之一，与青龙、白虎、朱雀并称。它的形象通常是一只龟和一条蛇的组合。而喷药喷灌机器的双层底盘＋一层云台的复合式结构象征着龟的稳健，云台上高自由度的软管则象征着灵动的蛇。</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zh-CN" altLang="en-US" sz="2000">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寓意与文化：</a:t>
            </a:r>
            <a:r>
              <a:rPr lang="zh-CN" altLang="en-US" sz="2000">
                <a:latin typeface="微软雅黑" panose="020B0503020204020204" charset="-122"/>
                <a:ea typeface="微软雅黑" panose="020B0503020204020204" charset="-122"/>
                <a:cs typeface="微软雅黑" panose="020B0503020204020204" charset="-122"/>
              </a:rPr>
              <a:t>同时，玄武五行主水，是祥瑞之兆，非常契合我们的喷药喷灌机器人解决农药喷洒和灌溉问题，解决群众痛点的主旨。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项目实践：</a:t>
            </a:r>
            <a:endParaRPr lang="zh-CN" altLang="en-US" sz="3200" b="1"/>
          </a:p>
        </p:txBody>
      </p:sp>
      <p:pic>
        <p:nvPicPr>
          <p:cNvPr id="2" name="图片 1"/>
          <p:cNvPicPr>
            <a:picLocks noChangeAspect="1"/>
          </p:cNvPicPr>
          <p:nvPr/>
        </p:nvPicPr>
        <p:blipFill>
          <a:blip r:embed="rId4"/>
        </p:blipFill>
        <p:spPr>
          <a:xfrm>
            <a:off x="647700" y="4303395"/>
            <a:ext cx="3133090" cy="2355215"/>
          </a:xfrm>
          <a:prstGeom prst="rect">
            <a:avLst/>
          </a:prstGeom>
        </p:spPr>
      </p:pic>
      <p:pic>
        <p:nvPicPr>
          <p:cNvPr id="3" name="图片 2"/>
          <p:cNvPicPr/>
          <p:nvPr/>
        </p:nvPicPr>
        <p:blipFill>
          <a:blip r:embed="rId5"/>
        </p:blipFill>
        <p:spPr>
          <a:xfrm>
            <a:off x="4098290" y="4303395"/>
            <a:ext cx="4215130" cy="2355215"/>
          </a:xfrm>
          <a:prstGeom prst="rect">
            <a:avLst/>
          </a:prstGeom>
        </p:spPr>
      </p:pic>
      <p:pic>
        <p:nvPicPr>
          <p:cNvPr id="11" name="图片 10"/>
          <p:cNvPicPr>
            <a:picLocks noChangeAspect="1"/>
          </p:cNvPicPr>
          <p:nvPr/>
        </p:nvPicPr>
        <p:blipFill>
          <a:blip r:embed="rId6"/>
          <a:stretch>
            <a:fillRect/>
          </a:stretch>
        </p:blipFill>
        <p:spPr>
          <a:xfrm>
            <a:off x="8630920" y="4303395"/>
            <a:ext cx="3129280" cy="2355850"/>
          </a:xfrm>
          <a:prstGeom prst="rect">
            <a:avLst/>
          </a:prstGeom>
        </p:spPr>
      </p:pic>
    </p:spTree>
    <p:custDataLst>
      <p:tags r:id="rId7"/>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143250"/>
          </a:xfrm>
          <a:prstGeom prst="rect">
            <a:avLst/>
          </a:prstGeom>
          <a:noFill/>
        </p:spPr>
        <p:txBody>
          <a:bodyPr wrap="square" rtlCol="0">
            <a:noAutofit/>
          </a:bodyPr>
          <a:p>
            <a:pPr>
              <a:lnSpc>
                <a:spcPct val="120000"/>
              </a:lnSpc>
            </a:pPr>
            <a:r>
              <a:rPr lang="zh-CN" altLang="en-US" sz="3200"/>
              <a:t>①</a:t>
            </a:r>
            <a:r>
              <a:rPr lang="en-US" altLang="zh-CN" sz="3200"/>
              <a:t> “</a:t>
            </a:r>
            <a:r>
              <a:rPr lang="zh-CN" altLang="en-US" sz="3200"/>
              <a:t>玄武</a:t>
            </a:r>
            <a:r>
              <a:rPr lang="en-US" altLang="zh-CN" sz="3200"/>
              <a:t>”——</a:t>
            </a:r>
            <a:r>
              <a:rPr lang="zh-CN" altLang="en-US" sz="3200"/>
              <a:t>自动化喷药喷灌机器人</a:t>
            </a:r>
            <a:endParaRPr lang="zh-CN" altLang="en-US" sz="3200"/>
          </a:p>
          <a:p>
            <a:pPr>
              <a:lnSpc>
                <a:spcPct val="140000"/>
              </a:lnSpc>
            </a:pPr>
            <a:r>
              <a:rPr lang="en-US"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在结构方面，我也有意将玄武元素融入到设计中。比如双层底盘的镂空，在实现功能的基础上，我对其进行了轻量化设计之美学镂空。如图所示，镂空图案模仿了龟甲上的鳞片和花纹。</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在云台的设计上，我使用了齿条和丝杆，实现喷头的双自由度移动，能够大大增加喷灌范围和精准性。此外，在停止喷灌时还可将其收回，最大化空间利用率。</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后期我们计划迭代喷药喷灌机器人，如：可将计米轮换为具有全向移动能力的麦轮或全向轮，并加上悬挂系统，以适应现实生活中农田崎岖不平的地理环境等。</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项目实践：</a:t>
            </a:r>
            <a:endParaRPr lang="zh-CN" altLang="en-US" sz="3200" b="1"/>
          </a:p>
        </p:txBody>
      </p:sp>
      <p:pic>
        <p:nvPicPr>
          <p:cNvPr id="4" name="图片 3"/>
          <p:cNvPicPr>
            <a:picLocks noChangeAspect="1"/>
          </p:cNvPicPr>
          <p:nvPr/>
        </p:nvPicPr>
        <p:blipFill>
          <a:blip r:embed="rId4"/>
          <a:stretch>
            <a:fillRect/>
          </a:stretch>
        </p:blipFill>
        <p:spPr>
          <a:xfrm>
            <a:off x="3023870" y="4231005"/>
            <a:ext cx="1477010" cy="2373630"/>
          </a:xfrm>
          <a:prstGeom prst="rect">
            <a:avLst/>
          </a:prstGeom>
        </p:spPr>
      </p:pic>
      <p:pic>
        <p:nvPicPr>
          <p:cNvPr id="8" name="图片 7"/>
          <p:cNvPicPr>
            <a:picLocks noChangeAspect="1"/>
          </p:cNvPicPr>
          <p:nvPr/>
        </p:nvPicPr>
        <p:blipFill>
          <a:blip r:embed="rId5"/>
          <a:stretch>
            <a:fillRect/>
          </a:stretch>
        </p:blipFill>
        <p:spPr>
          <a:xfrm>
            <a:off x="7386320" y="4231005"/>
            <a:ext cx="1541780" cy="2363470"/>
          </a:xfrm>
          <a:prstGeom prst="rect">
            <a:avLst/>
          </a:prstGeom>
        </p:spPr>
      </p:pic>
      <p:pic>
        <p:nvPicPr>
          <p:cNvPr id="9" name="图片 8"/>
          <p:cNvPicPr>
            <a:picLocks noChangeAspect="1"/>
          </p:cNvPicPr>
          <p:nvPr/>
        </p:nvPicPr>
        <p:blipFill>
          <a:blip r:embed="rId6"/>
        </p:blipFill>
        <p:spPr>
          <a:xfrm>
            <a:off x="494665" y="4231005"/>
            <a:ext cx="2322195" cy="2413000"/>
          </a:xfrm>
          <a:prstGeom prst="rect">
            <a:avLst/>
          </a:prstGeom>
        </p:spPr>
      </p:pic>
      <p:pic>
        <p:nvPicPr>
          <p:cNvPr id="10" name="图片 9"/>
          <p:cNvPicPr>
            <a:picLocks noChangeAspect="1"/>
          </p:cNvPicPr>
          <p:nvPr/>
        </p:nvPicPr>
        <p:blipFill>
          <a:blip r:embed="rId7"/>
        </p:blipFill>
        <p:spPr>
          <a:xfrm>
            <a:off x="4748530" y="4152900"/>
            <a:ext cx="2390140" cy="2419985"/>
          </a:xfrm>
          <a:prstGeom prst="rect">
            <a:avLst/>
          </a:prstGeom>
        </p:spPr>
      </p:pic>
      <p:pic>
        <p:nvPicPr>
          <p:cNvPr id="12" name="图片 11"/>
          <p:cNvPicPr>
            <a:picLocks noChangeAspect="1"/>
          </p:cNvPicPr>
          <p:nvPr/>
        </p:nvPicPr>
        <p:blipFill>
          <a:blip r:embed="rId8"/>
          <a:srcRect l="9448" r="10081"/>
          <a:stretch>
            <a:fillRect/>
          </a:stretch>
        </p:blipFill>
        <p:spPr>
          <a:xfrm>
            <a:off x="9175750" y="4186555"/>
            <a:ext cx="2560320" cy="2415540"/>
          </a:xfrm>
          <a:prstGeom prst="rect">
            <a:avLst/>
          </a:prstGeom>
        </p:spPr>
      </p:pic>
    </p:spTree>
    <p:custDataLst>
      <p:tags r:id="rId9"/>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项目实践：</a:t>
            </a:r>
            <a:endParaRPr lang="zh-CN" altLang="en-US" sz="3200" b="1"/>
          </a:p>
        </p:txBody>
      </p:sp>
      <p:pic>
        <p:nvPicPr>
          <p:cNvPr id="2" name="云台伸缩">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754755" y="581660"/>
            <a:ext cx="3916045" cy="5695315"/>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096895"/>
          </a:xfrm>
          <a:prstGeom prst="rect">
            <a:avLst/>
          </a:prstGeom>
          <a:noFill/>
        </p:spPr>
        <p:txBody>
          <a:bodyPr wrap="square" rtlCol="0">
            <a:noAutofit/>
          </a:bodyPr>
          <a:p>
            <a:pPr>
              <a:lnSpc>
                <a:spcPct val="120000"/>
              </a:lnSpc>
            </a:pPr>
            <a:r>
              <a:rPr lang="zh-CN" altLang="en-US" sz="3200"/>
              <a:t>②</a:t>
            </a:r>
            <a:r>
              <a:rPr lang="en-US" altLang="zh-CN" sz="3200"/>
              <a:t> 液态光栅项目</a:t>
            </a:r>
            <a:endParaRPr lang="en-US" altLang="zh-CN" sz="32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本学期我在魏华老师的带领下，进行了液态光栅项目。作为项目负责人，我组织了团队的任务分工、每周例会、实验展开及液态光栅的实物制做等工作。</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2000">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液态光栅项目基于魏华老师在电流变液实验中发现的光栅衍射这一突破性现象，通过创新性地将电流变液智能材料与光学调控技术相结合，意在开发出</a:t>
            </a:r>
            <a:r>
              <a:rPr lang="en-US" altLang="zh-CN" sz="2000">
                <a:latin typeface="微软雅黑" panose="020B0503020204020204" charset="-122"/>
                <a:ea typeface="微软雅黑" panose="020B0503020204020204" charset="-122"/>
                <a:cs typeface="微软雅黑" panose="020B0503020204020204" charset="-122"/>
                <a:sym typeface="+mn-ea"/>
              </a:rPr>
              <a:t>突破传统光学器件的技术瓶颈</a:t>
            </a:r>
            <a:r>
              <a:rPr lang="en-US" altLang="zh-CN" sz="2000">
                <a:latin typeface="微软雅黑" panose="020B0503020204020204" charset="-122"/>
                <a:ea typeface="微软雅黑" panose="020B0503020204020204" charset="-122"/>
                <a:cs typeface="微软雅黑" panose="020B0503020204020204" charset="-122"/>
              </a:rPr>
              <a:t>的智能液态光栅系统。通过电场变换实现光栅周期、衍射效率等关键参数的实时可调</a:t>
            </a:r>
            <a:r>
              <a:rPr lang="zh-CN" altLang="en-US" sz="2000">
                <a:latin typeface="微软雅黑" panose="020B0503020204020204" charset="-122"/>
                <a:ea typeface="微软雅黑" panose="020B0503020204020204" charset="-122"/>
                <a:cs typeface="微软雅黑" panose="020B0503020204020204" charset="-122"/>
              </a:rPr>
              <a:t>。</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20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44" name="图片 12"/>
          <p:cNvPicPr>
            <a:picLocks noChangeAspect="1"/>
          </p:cNvPicPr>
          <p:nvPr/>
        </p:nvPicPr>
        <p:blipFill>
          <a:blip r:embed="rId4"/>
          <a:stretch>
            <a:fillRect/>
          </a:stretch>
        </p:blipFill>
        <p:spPr>
          <a:xfrm>
            <a:off x="458470" y="4210685"/>
            <a:ext cx="2413635" cy="2148205"/>
          </a:xfrm>
          <a:prstGeom prst="rect">
            <a:avLst/>
          </a:prstGeom>
          <a:noFill/>
          <a:ln>
            <a:noFill/>
          </a:ln>
        </p:spPr>
      </p:pic>
      <p:pic>
        <p:nvPicPr>
          <p:cNvPr id="21" name="图片 8"/>
          <p:cNvPicPr>
            <a:picLocks noChangeAspect="1"/>
          </p:cNvPicPr>
          <p:nvPr/>
        </p:nvPicPr>
        <p:blipFill>
          <a:blip r:embed="rId5"/>
          <a:stretch>
            <a:fillRect/>
          </a:stretch>
        </p:blipFill>
        <p:spPr>
          <a:xfrm>
            <a:off x="3158490" y="4177030"/>
            <a:ext cx="2276475" cy="2153920"/>
          </a:xfrm>
          <a:prstGeom prst="rect">
            <a:avLst/>
          </a:prstGeom>
          <a:noFill/>
          <a:ln>
            <a:noFill/>
          </a:ln>
        </p:spPr>
      </p:pic>
      <p:pic>
        <p:nvPicPr>
          <p:cNvPr id="39" name="图片 10"/>
          <p:cNvPicPr>
            <a:picLocks noChangeAspect="1"/>
          </p:cNvPicPr>
          <p:nvPr/>
        </p:nvPicPr>
        <p:blipFill>
          <a:blip r:embed="rId6"/>
          <a:stretch>
            <a:fillRect/>
          </a:stretch>
        </p:blipFill>
        <p:spPr>
          <a:xfrm>
            <a:off x="5678805" y="4183380"/>
            <a:ext cx="2707640" cy="2147570"/>
          </a:xfrm>
          <a:prstGeom prst="rect">
            <a:avLst/>
          </a:prstGeom>
          <a:noFill/>
          <a:ln>
            <a:noFill/>
          </a:ln>
        </p:spPr>
      </p:pic>
      <p:pic>
        <p:nvPicPr>
          <p:cNvPr id="16" name="图片 9"/>
          <p:cNvPicPr>
            <a:picLocks noChangeAspect="1"/>
          </p:cNvPicPr>
          <p:nvPr/>
        </p:nvPicPr>
        <p:blipFill>
          <a:blip r:embed="rId7"/>
          <a:stretch>
            <a:fillRect/>
          </a:stretch>
        </p:blipFill>
        <p:spPr>
          <a:xfrm>
            <a:off x="8630285" y="4183380"/>
            <a:ext cx="2878455" cy="217360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096895"/>
          </a:xfrm>
          <a:prstGeom prst="rect">
            <a:avLst/>
          </a:prstGeom>
          <a:noFill/>
        </p:spPr>
        <p:txBody>
          <a:bodyPr wrap="square" rtlCol="0">
            <a:noAutofit/>
          </a:bodyPr>
          <a:p>
            <a:pPr>
              <a:lnSpc>
                <a:spcPct val="120000"/>
              </a:lnSpc>
            </a:pPr>
            <a:r>
              <a:rPr lang="zh-CN" altLang="en-US" sz="3200"/>
              <a:t>②</a:t>
            </a:r>
            <a:r>
              <a:rPr lang="en-US" altLang="zh-CN" sz="3200"/>
              <a:t> 液态光栅项目</a:t>
            </a:r>
            <a:endParaRPr lang="en-US" altLang="zh-CN" sz="32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光栅具有衍射、分光、滤波等功能，在现实中应用广泛，如光谱分析、调节激光、显示成像等。然而，传统光栅存在参数固定、无法调节的弊端，而我们的液态光栅利用了电流变液固液态转换的性质，能够通过改变电场和电流变液浓度实现光栅的实时调节，具有非常大的产品化潜力。</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2000">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下图是我们进行电流变液配制流程与实验设计图：由钛酸丁酯、冰醋酸、无水乙醇、丁二酸等按比例配置溶液，离心、洗涤、真空干燥后充分研磨得到电流变颗粒，并用磁力搅拌器搅拌。在激光发生器（红光，绿光），扩束镜，小孔光阑，凸透镜等仪器进行光学衍射现象的复刻。</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3" name="图片 2"/>
          <p:cNvPicPr>
            <a:picLocks noChangeAspect="1"/>
          </p:cNvPicPr>
          <p:nvPr/>
        </p:nvPicPr>
        <p:blipFill>
          <a:blip r:embed="rId4"/>
          <a:stretch>
            <a:fillRect/>
          </a:stretch>
        </p:blipFill>
        <p:spPr>
          <a:xfrm>
            <a:off x="348615" y="4554220"/>
            <a:ext cx="5262245" cy="1845310"/>
          </a:xfrm>
          <a:prstGeom prst="rect">
            <a:avLst/>
          </a:prstGeom>
        </p:spPr>
      </p:pic>
      <p:pic>
        <p:nvPicPr>
          <p:cNvPr id="18" name="图片 10"/>
          <p:cNvPicPr>
            <a:picLocks noChangeAspect="1"/>
          </p:cNvPicPr>
          <p:nvPr/>
        </p:nvPicPr>
        <p:blipFill>
          <a:blip r:embed="rId5"/>
          <a:stretch>
            <a:fillRect/>
          </a:stretch>
        </p:blipFill>
        <p:spPr>
          <a:xfrm>
            <a:off x="10605135" y="4553585"/>
            <a:ext cx="1202690" cy="1845945"/>
          </a:xfrm>
          <a:prstGeom prst="rect">
            <a:avLst/>
          </a:prstGeom>
          <a:noFill/>
          <a:ln>
            <a:noFill/>
          </a:ln>
        </p:spPr>
      </p:pic>
      <p:pic>
        <p:nvPicPr>
          <p:cNvPr id="4" name="图片 3"/>
          <p:cNvPicPr>
            <a:picLocks noChangeAspect="1"/>
          </p:cNvPicPr>
          <p:nvPr/>
        </p:nvPicPr>
        <p:blipFill>
          <a:blip r:embed="rId6"/>
          <a:stretch>
            <a:fillRect/>
          </a:stretch>
        </p:blipFill>
        <p:spPr>
          <a:xfrm>
            <a:off x="5729605" y="4553585"/>
            <a:ext cx="4756785" cy="1846580"/>
          </a:xfrm>
          <a:prstGeom prst="rect">
            <a:avLst/>
          </a:prstGeom>
        </p:spPr>
      </p:pic>
    </p:spTree>
    <p:custDataLst>
      <p:tags r:id="rId7"/>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资源 3@3x"/>
          <p:cNvPicPr>
            <a:picLocks noChangeAspect="1"/>
          </p:cNvPicPr>
          <p:nvPr>
            <p:custDataLst>
              <p:tags r:id="rId2"/>
            </p:custDataLst>
          </p:nvPr>
        </p:nvPicPr>
        <p:blipFill>
          <a:blip r:embed="rId3"/>
          <a:stretch>
            <a:fillRect/>
          </a:stretch>
        </p:blipFill>
        <p:spPr>
          <a:xfrm>
            <a:off x="8034020" y="184150"/>
            <a:ext cx="3961765" cy="748030"/>
          </a:xfrm>
          <a:prstGeom prst="rect">
            <a:avLst/>
          </a:prstGeom>
        </p:spPr>
      </p:pic>
      <p:sp>
        <p:nvSpPr>
          <p:cNvPr id="6" name="文本框 5"/>
          <p:cNvSpPr txBox="1"/>
          <p:nvPr/>
        </p:nvSpPr>
        <p:spPr>
          <a:xfrm>
            <a:off x="397510" y="931545"/>
            <a:ext cx="11185525" cy="3096895"/>
          </a:xfrm>
          <a:prstGeom prst="rect">
            <a:avLst/>
          </a:prstGeom>
          <a:noFill/>
        </p:spPr>
        <p:txBody>
          <a:bodyPr wrap="square" rtlCol="0">
            <a:noAutofit/>
          </a:bodyPr>
          <a:p>
            <a:pPr>
              <a:lnSpc>
                <a:spcPct val="120000"/>
              </a:lnSpc>
            </a:pPr>
            <a:r>
              <a:rPr lang="zh-CN" altLang="en-US" sz="3200"/>
              <a:t>②</a:t>
            </a:r>
            <a:r>
              <a:rPr lang="en-US" altLang="zh-CN" sz="3200"/>
              <a:t> 液态光栅项目</a:t>
            </a:r>
            <a:endParaRPr lang="en-US" altLang="zh-CN" sz="3200"/>
          </a:p>
          <a:p>
            <a:pPr>
              <a:lnSpc>
                <a:spcPct val="16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我们计划将此现象作为技术壁垒，利用光栅分光滤波的功能来实现特定环境下的隐身效果。</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6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sym typeface="+mn-ea"/>
              </a:rPr>
              <a:t>目前我们已经实现了初代光学模具的封装，并对其光学性能进行了验证。</a:t>
            </a:r>
            <a:endParaRPr lang="zh-CN" altLang="en-US" sz="2000">
              <a:latin typeface="微软雅黑" panose="020B0503020204020204" charset="-122"/>
              <a:ea typeface="微软雅黑" panose="020B0503020204020204" charset="-122"/>
              <a:cs typeface="微软雅黑" panose="020B0503020204020204" charset="-122"/>
              <a:sym typeface="+mn-ea"/>
            </a:endParaRPr>
          </a:p>
          <a:p>
            <a:pPr>
              <a:lnSpc>
                <a:spcPct val="160000"/>
              </a:lnSpc>
            </a:pPr>
            <a:r>
              <a:rPr lang="zh-CN" altLang="en-US" sz="2000">
                <a:latin typeface="微软雅黑" panose="020B0503020204020204" charset="-122"/>
                <a:ea typeface="微软雅黑" panose="020B0503020204020204" charset="-122"/>
                <a:cs typeface="微软雅黑" panose="020B0503020204020204" charset="-122"/>
                <a:sym typeface="+mn-ea"/>
              </a:rPr>
              <a:t> </a:t>
            </a: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下阶段我们计划利用其光学性能制做一个可调节分光器，实现对射入光的实时分束和滤波，为我们最终想要做成的隐身衣进行原理验证。</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20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397510" y="269875"/>
            <a:ext cx="4064000" cy="583565"/>
          </a:xfrm>
          <a:prstGeom prst="rect">
            <a:avLst/>
          </a:prstGeom>
          <a:noFill/>
        </p:spPr>
        <p:txBody>
          <a:bodyPr wrap="square" rtlCol="0">
            <a:spAutoFit/>
          </a:bodyPr>
          <a:p>
            <a:r>
              <a:rPr lang="zh-CN" altLang="en-US" sz="3200" b="1"/>
              <a:t>一</a:t>
            </a:r>
            <a:r>
              <a:rPr lang="en-US" altLang="zh-CN" sz="3200" b="1"/>
              <a:t>.</a:t>
            </a:r>
            <a:r>
              <a:rPr lang="zh-CN" altLang="en-US" sz="3200" b="1"/>
              <a:t>项目</a:t>
            </a:r>
            <a:r>
              <a:rPr lang="zh-CN" altLang="en-US" sz="3200" b="1"/>
              <a:t>实践：</a:t>
            </a:r>
            <a:endParaRPr lang="zh-CN" altLang="en-US" sz="3200" b="1"/>
          </a:p>
        </p:txBody>
      </p:sp>
      <p:pic>
        <p:nvPicPr>
          <p:cNvPr id="2" name="图片 1"/>
          <p:cNvPicPr>
            <a:picLocks noChangeAspect="1"/>
          </p:cNvPicPr>
          <p:nvPr/>
        </p:nvPicPr>
        <p:blipFill>
          <a:blip r:embed="rId4"/>
        </p:blipFill>
        <p:spPr>
          <a:xfrm>
            <a:off x="7948930" y="4027805"/>
            <a:ext cx="4046855" cy="2380615"/>
          </a:xfrm>
          <a:prstGeom prst="rect">
            <a:avLst/>
          </a:prstGeom>
        </p:spPr>
      </p:pic>
      <p:pic>
        <p:nvPicPr>
          <p:cNvPr id="9" name="图片 8"/>
          <p:cNvPicPr>
            <a:picLocks noChangeAspect="1"/>
          </p:cNvPicPr>
          <p:nvPr/>
        </p:nvPicPr>
        <p:blipFill>
          <a:blip r:embed="rId5"/>
          <a:stretch>
            <a:fillRect/>
          </a:stretch>
        </p:blipFill>
        <p:spPr>
          <a:xfrm>
            <a:off x="324485" y="4027805"/>
            <a:ext cx="3992245" cy="2379980"/>
          </a:xfrm>
          <a:prstGeom prst="rect">
            <a:avLst/>
          </a:prstGeom>
        </p:spPr>
      </p:pic>
      <p:pic>
        <p:nvPicPr>
          <p:cNvPr id="10" name="图片 9"/>
          <p:cNvPicPr>
            <a:picLocks noChangeAspect="1"/>
          </p:cNvPicPr>
          <p:nvPr/>
        </p:nvPicPr>
        <p:blipFill>
          <a:blip r:embed="rId6"/>
          <a:stretch>
            <a:fillRect/>
          </a:stretch>
        </p:blipFill>
        <p:spPr>
          <a:xfrm>
            <a:off x="4500245" y="4029075"/>
            <a:ext cx="3265170" cy="2379345"/>
          </a:xfrm>
          <a:prstGeom prst="rect">
            <a:avLst/>
          </a:prstGeom>
        </p:spPr>
      </p:pic>
    </p:spTree>
    <p:custDataLst>
      <p:tags r:id="rId7"/>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commondata" val="eyJoZGlkIjoiZWFiMDg1ZGJmZjVjZjRkMjc1YjEyMmQyZGJiYzI5YjI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MEDIACOVER_FLAG" val="1"/>
  <p:tag name="KSO_WM_UNIT_MEDIACOVER_BTN_STATE" val="1"/>
  <p:tag name="KSO_WM_UNIT_MEDIACOVER_BTNRECT" val="0*0*0*0"/>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MEDIACOVER_FLAG" val="1"/>
  <p:tag name="KSO_WM_UNIT_MEDIACOVER_BTN_STATE" val="1"/>
  <p:tag name="KSO_WM_UNIT_MEDIACOVER_BTNRECT" val="0*0*0*0"/>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c0MTA2MTEzNDA0IiwKCSJHcm91cElkIiA6ICI0MjE4OTM4MDkiLAoJIkltYWdlIiA6ICJpVkJPUncwS0dnb0FBQUFOU1VoRVVnQUFBcklBQUFFOENBWUFBQUE4SzFLMUFBQUFBWE5TUjBJQXJzNGM2UUFBSUFCSlJFRlVlSnpzM1hkNFU5VWJCL0J2UnRzazNYc1BTdGtVWk84bENMSkJRQkZSRVJleVZCQlJSSENnSWlJQ0l1RDRPVkFRQlVVUUI2TElSdlllWlpRdXV2ZE1NMzkvcEZ5U051bUFsdmEyMzgvejhKamMzTng3VXZNbWI4NDk1ejBB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GUmRaRFVkZ09JQ01oZHZiSlh0a3o2TUdEc3BEUkltdG9iNEZMYmJTS2lzb29seGx5MVhCSUZnL0dvbTE2NjNtWGF0SU8xM1NhaWhveUpMRkV0aS8xMDFlZlJLdDJvS3lxalY1ekNnRGlGQWJsMnRkMHFJckxHVlF1RXFLVUlLWktpYWFFME02Ukl1cm5Sc3pPZXJlMTJFVFZVVEdTSmFsSHltbzlUdHZub1hILzMxam5VZGx1SXFPcUdwY3FMaDZmWlpmaytOOTIvdHR0QzFCQXhrU1dxSlNsclAwNWVGcUx4alhJeTFIWlRpT2dPdE15VDR2bDQreVRmS1RNQ2Fyc3RSQTJOdExZYlFOUVFKYXo5ZU0wMmI1MHprMWdpOGJ2Z2JNQjJMNTFyL05xVnEycTdMVVFORFJOWm9yc3NjK1hLWHRGS3c0amZ2SFdxMm00TEVWV1BYMzEwcWxpbGNWVHVxbFhkYXJzdFJBMEpFMW1pdXl4UElabHd5Y25BUzVCRTljd2xSME5ncHAzaGtkcHVCMUZEd2tTVzZHNHpHanZGS1Rpa2dLaStpVlVhSUlXa1kyMjNnNmdoWVNKTGRKY3BEZEttVEdTSjZwODRoUUZLZzZSNWJiZURxQ0ZoSWt0MGx6a1k0TXc2c1VUMVQ0NGRZRytBYTIyM2c2Z2hZU0pMUkVSRVJLTEVSSmFJaUlpSVJJbUpMQkVSRVJHSkVoTlpJaUlpSWhJbEpySkVSRVJFSkVwTVpJbUlpSWhJbEpqSUVoRVJFWkVvTVpFbElpSWlJbEZpSWt0RVJFUkVvc1JFbG9pSWlJaEVpWWtzRVJFUkVZa1NFMWtpSWlJaUVpVW1za1JFUkVRa1NreGtpWWlJaUVpVW1NZ1NFUkVSa1NneGtTVWlJaUlpVVdJaVMwUkVSRVNpeEVTV2lJaUlpRVNKaVN3UkVSRVJpWks4dGh0QVJGU2FCSUNIdlJNQVFHdlVJMWRiZEZ2SHNaZks0U0MxQXdBVTZUWFFHZlhWMVVSUjg3UjNRb1ltdjdhYllaTk1Jb1dkUkFiQTlQOWZielRVY291SXFLNWlJa3RFbFNhWHlORFNOVWk0bjZMT1JvbzZwOXJQNHlSWDRvc3VVd0FBNTNQaU1mL01EN2QxbkFtaFBUQXlxQk1BWUhuVTc5aVRlcUhhMmdnQTA1b09Ra3grR2s1bVhVZGlVWmJOL1lKVm5uQ1NLd0FBeWVwc1pHa0txclVkbGVWcXA4TERvVDF3bjM4YkxMMjREWWZTcjlSS095b3kwSzhObm9rWUFBQllkMzB2dGlRY0FRQUVLTjB4TWF3WFByLzJUNjM5RFltb2JtRWlTMFNWTmo2ME84WUVkeEh1djN6cXV4cEpaTVdncWJNL0J2aEdBcjZtKzR2Ty80emptZEZXOTMwaXZCL2F1WWNCQUQ2LzlnOStUeng1dDVwcDRkbUlBZWptMVJRQThGeVRRWWpLVFVKbU5mYk1Pc29jNE9uZ1hLbDlOUVlka3RYWlZoOHJOdWlFMjNLcHFXZldXYTdBNjYzSHdrL2hpdFp1SVZoOWVRZit5NmliaVRnUjNUMU1aSW1vVXNJY3ZUR3FwSGZ6cHVHQkhiSHMwdlphYXBHSlNtYVB5WTN2eGVtc0dKekpqa09PdHZDdW5MZXZieXZoZG9ZbUh5Y3pyOStWODk2Si8xM2JoYmJ1b1ZESkhPQXNWMkJhMDBGNCs5eFAxWGI4TGw0Um1ORjBjS1gyalN0TXgvUEh2N2I2bU1Zc2tiV1RtS1p5Rk9pS2NTZzlDcU9DT3NOWnJzRGNsaVB4ZDhwWi9PL3FMcWdOMmp0dlBCR0pFaWQ3RVZHRjdLVnl2TkJzQ0dRU3k0K01YdDdOMGNVem9wWmFaZExTTlJqOWZWdGpWdk5obU5kcTlGMDVwMHdpUlUvdlpzTDl2NUpPd3dEalhUbjNuY2pRNU9PYjZEM0MvZmJ1alV5OXlqVkFiZEJhL1ZlWjhhN0YrbHVKNmMwZVdRT01XSGQ5TDk0OS96UHlkR29Bd0FEZlNIelU0WEUwY2ZhdmtkZEFSSFVmZTJTSnFFSlBSL1JIcUtNM0FFQm4xT05NZGh6YXV6Y0NBRXh0TWdoWDgxT1FVWnhYSzIyTGRBc1diaCt6Y1dtL3VuWHdDSWV6WEFrQTBCa04ySmw4cHRyUG9aTFpvMUN2cWZiajdrdytnd0YrYlJEdTVJT2R5V2R4TlBOYXRaOERBQjQ1c05KcWNqOGw0ajRNOG05YjduTXRlMlJsRm84ZHk0ekdTeWZXNGRWV294SG02QTAvaFJ1YXV3VGdTbDVTOVRTY2lFU0ZpU3dSbFd1Z1h4dUxYcnNOTVFmd1I5SkpyT3p3Qkx3ZFhPQmlwOFRjRmlNdzcvVDMwTlhDN1BKSXR4RGg5dkVhU3NwS0d4clFYcmg5S1AxeXRVODhhdVljZ0FXUlk3RStabCtaOGJRUlRuNTR1KzFEZDNSOHVVUUtpVVNDdnI0dDBkZTM1VzBkWTJYVTd6VTJXYXpZVUxaSDFseHFjUzVlT2JVQk01c05Sb0ZPalY5dkhLK1JkaEJSM2NkRWxvaHNhdS9lU0pnOURnRG5jdUx4UzhJUkdBR3NqUG9EYjdaNUVGSkkwTVRaSDlPYjNvL2xVYjlYZXh2a0VobEdCM1VDSUJGbXI5L2s0K0NDUm80K0FJQXNUUUdpODFPci9meWxOWGJ5UlJ1ejVQbm4rTVBWZW54WE94VmViamtDS3BrOW5tN2NINjFkUTdEazRsYmhjYWxFQWtWSlNiRTdkU2ZIa1VuS0pwalZwVmh2TnRuTHhubUtEVnA4Y0hFYnBKRFVXRHVJcU81aklrdEVWalZ6RHNDY0ZpT0VjYkhweFhuNDRPSTI0V0x4dVp4NGJJalpqNGxodlFBQWZYeGFJazliaFA5Ri8xdTk3WEFKUURPWEFHaU5laHhLdjJ3eDA3MkgyVGhWV3hVRHFwdDUxWVpqbWRHSUtVaXJ0bVBMSlZLODNHS0VVRU1YQU01a3g5cmNQMCtuUmx3MW5yOGkva3AzaTdiVkZJMlZxZ1dBcWI2d3U3MFR2QlV1OEhGd2diZkNCZDRPcnZCUnVNQzc1UDdjaytzUlY1aGU0MjBrb3JxQmlTd1JsZEhNSlFBTFc0K0ZRbWJxc1ZNYnRGaDg0WmN5Q3hQOEZIOFk0VTYrNkY1UzBtbFlZQWRvalFhc3U3Nm56REVyTXNBdkVnRktEMXpJaVVkVTdxM3hqaG1hZkxqYk84Sk9Jc1BURWYwdFp0bDNOMHRrKy9xMlJFK2Y1aGJITk8vTm05WjBFS1kwdWEvQ2RqeDZjSlhOaFJNQ2xPN280dFZFdUw4NTdyK0tYMWdWekd3MnhLSk83MS9KcC9GbjBpbWIrMGZsSnVLZDh6OVhheHZLODNUai9oZ1MwSzdHam04dmxjUEx3Um5oVGo3Q3RsYXVRWGd6OGtINEtGemc1ZUJzczRmMkpsK0ZLeE5ab2dhRWlTd1JXWWgwRGNHcnJVWkJLYk1IWUpyTTlQNzVYM0F0UDhYcS9oOWQrZzJ1a1VxMGNqVk51aG9kMUFuT2RncXN1ZnhYbFdieWQvRnNnbzRlNFdqbkhvWUZaMzRVdGljWFplRkVaalR1ODJ1RDl1Nk4wTjY5RVU1a1hVZVEwZ01SVG43Q2ZuS0pyTndreDA0aUt6Tnh5SnJ5TGxTUENlNGlYTXErbUhzRFVYbUpGYit3U3BvVTNoZTl2RzhsNGhkemIrQ3pxLzlVK1RpRC9Oc2lPajhGVi9LU0s5ejM2Y2I5MGFzaytkOFFzeDkvSnAydTh2bnVoQlFTdk54eUJMd2RYT0hsNEF3WE8yV1pmYndkVEwydHR1aU5CbVJxOHBHcXprVmFjZTVkSzc5R1JIVURFMWtpRXZUemJZV3BUUVpCWGpLY1FHODBZUG1sMzNDcW5NdmJPcU1lNzU3ZmdyZmFQSVRHVHFiVkFRYjRSc0xId1FVZlh0cGU2ZVZsUXh3OUFRQ3hWaTZWYjRqWmo5NCtMZUFndGNQajRYMXc2bmdNaGdUZW1uQjFLVGNSQ1lVWlpaN1h4TmxQcUxad0xpY2V5VVhXQy9DYnMxVWVLdHpKeDdKMmJEVldhUmdUM0FVakF6c0s5eE9LTXJINHdpOVZYcHExbVVzQW5va1lBQ2trT0pZWmpZMnhCMnorQUFFQXBjeGVxTDVnSjYzZXJ3TTNlMGNZckxUZjN1dzhCaGpSMk1rUFh1VXNvbUNBRVNucUhLU3FjNUNtemtWcWNhN3BkbkV1MHRTNXlDak9FMFhwTXlLcUdVeGtpUWhTU1BCSVdDODhFTnhaMktZekdyRHMwcStWbXBsZXFOZGd3WmtmOEhycnNXanVFZ0FBYU9NV2lnL2JQWVlQTC8yS1M3bmw5MXc2eWh6ZzQrQUtBRll2QzJkckM3RXo2UXlHQlhaQWlNb0xYYnlhb0srUGFiYTlBVVo4ZE9rM3BCYVhYV0ZzVXFNK1FpTDdkL0xaTzFxaTlzbndlMnRrWXRHNGtLNllFTnBUdUo5YW5JT0ZaMzYwK1FNZ1cxT0lIU1U5cDZYSDUzYnhiQ0swc2FOSE9EcDZoT05JeGxWOGMzMVB1VXZvQXJZVGVITVhjaE9FTWROSkZSenZmeVZMREZja0tpOFJhcjBYMG9yemhPUTByVGdYVTVyY0I0WFVEb2xGV1poeDdNdEtIWXVJR2g0bXNrUU5uTHU5STJZM0g0NVdabU16MVFZdFByaXdEU2V5S3I5YVZhRmVnemZPYnNLY0ZzUFJ3U01jQU9EbDRJeDMyajZNMzIrY3dIY3greTNLS3BrTEwrbkpCWUM0QXV2akc3Y2tIRVZucndoOGVlMWZlRHU0Q0VNZlRtUkdXMDFpcTFNUDcyWVdZMWVyeS9qUTduZ29wTHR3UDFPVGp3Vm5maXgzMmRqVTRoeXN2YnJUNm1QcnJ1L0JzY3hybUJ6ZVQrZ2Q3K3daZ1E0ZTRmZ3o2UlIraUQwb0xDWUFtQ29nM0ZTWlJQWkFXaFFPcEVWVnVGOVZMTDM0cTlYdGo0YjFnc0xCRG80eWgybzlIeEhWTDB4a2lScXdycDVOTUtYSmZYQzFVd25iTWpYNVdIVHVaMXd2S0Z2S3FvTkhPUHI3dGdZQTVPbUtzT2FLWlVKVmJORGkzZk5iTUNtOEw0WUhkZ0JnNnUwZEZ0Z0JYYnlhWUgzTWZ1eE52VkRtUW5DRTg2MUU5cnFOV2ZpWm1ueE1QZm8vU0NIQjJzNVBDOXRMMTFtdGJ2WlNPUjV2MUtkYWp5bUZCRTlIRE1EOVpnc0RaR2p5OGNhWkg1R2l2ck9rL0VKT0F1YWMvQmI5ZkZ2ajBVYTk0V2FuZ2t3aXhkQ0E5dWp0MHhJempuMHBqQ00xSDFPc05WaWY0SGE3eGg5WUFZUFJnUHNEN3NIazhINEFnRWNPcmhUT1k2eGdPRUNoWGdOUEFFcTVmYlcyaTRqcUZ5YXlSQTJRczF5SnB5UDZXMHd1QWt5WGVUKzRzQTBaTm5vRUE1VHU2RlpTb2NDMFQ5bWVRUU9NK0RMNlgxekxUOEdVaVB1RXlnZmVEaTU0b2RrUWpBcnFoTTF4LytGUSttVmhiR096a3VFSVdab0NaQlRuQ2VNMlM5TWJEUmdTMkVFb0FSVlhtSTZUV1RGVi93TlV3Y1N3WHVWT05xb3FwY3dlcjdWK1FGZ1pEVENOaVgzejdDYWszK2E0V3p1SkRGcXpTZ3RHQUx0U3p1Ry85TXQ0Skt3WDdnKzRCMUpJc0MvMW9zVmtLQWZacmE4QVc3M2xWWEU0L1NxdTVuMXRjVHp6bmw2dFFXL1J6dkxrbC9RY0s2UjJaVjZmTFk1eUJ3U3BQSEU1TjVHalpva2FDQ2F5UkEySUZCSU05RytMQ1dFOTRTeFhXRHoyZStKSmZCWDliN1d0enJVbjlRS2ljaE14dThVd2krb0NZWTdlZUtuRmNLUVY1K0tqUzcvaFl1NE5OSGNKQklBS2x4bVZTYVFZSFhSckhPK1BjWWVxcGEyMlJMcUdZRmhKenpJQVhNbExSaE5udjNLZVViSHhvZDB0ZWtLdjVDWGg3WE0vV1Z6eXJ3b2ZCMWQ4MlA1UjdFdTdoQzN4UjVCV25DczhWcWpYNFBOci8yQlh5ams4RU53RjM1UXFpK1lndTdVZ2dscC81NGxzZ2I0WUJZWEZkM3djQUJZSnQ2dTl5aUxKOTdCM1FwREtFMEVxRHdTclBFdHVlOEt0NU1yQzAwYyt2ZTBmQlVRa0xreGtpUnFRTjlxTVE2UnJpTVcyWEcwUlZsL1pnY01aVjZ2OWZNbnFiTXc5dVI0amd6cGhmR2gzaXhucmNva01NUVZwQ0ZaNUNrTWJMbGVReU9xTkJueHdjUnRtTkJzTWc5R0FnOVU4WHRPY1NtYVBtYzBHQzlPN1RtWEY0R2ptdFR0T1pNMlQyRVBwVjdBaTZ2Yzc2ZzE5T3VKZU9Na1ZHT3gvRHdiNnRjSGUxSXZZSFArZnhlU3VhL2twK09EaXRqTFBOZS81THJqTlJOcmN1SkN1a0Vta09KNFpYYW55WCtYSjBkeEtaRWNIZFlaU1pvOGdsUWNDVlo1UXljb2ZidUNqY0dVaVM5UkFNSkVsYWtEK1NUNW5rY2dlemJ5R1R5N3ZxTkhhbXdZWXNTWGhDQTZsUitISnh2ZWlvMGRqQU1CWDBidFJwTmZBWGlySHFhd1l0SFFOd3VYYzhoTlp3RlJmZGZhSmRRaFNlZGJvNWVObklnWUlaYUhVZWkxV1gva0xuVHdiVi9rNFNwazkzTzBkTGJZWllNVDZtSDM0T2Y2SWpXZFZqaFFTWE0xTFFRdVhJRGpLSFNDVFNOSFB0eFg2K0xiRXJwUnoyQmg3c053eVljNW1kVnZ6dE5XUnlIYURuVVNHWEcxUnBSTlpwY3dld1NwUEJLbzhFS2owUUtES0EwRktEL2dwM1lWOUtscUVJVU9UajRUQ0RNUVhaaUMrSUFPSmhabDM5RHFJU0R5WXlCSTFJSHRTTDZDM1R3czBjdlRCRjlmK3djSDB5M2Z0M01ucUhMeHpmZ3NpWFVQUTI2Y0Y5cVZkQkdEcUxYenozR1k0U08yZ3IrVDR5U0s5cHNKaENIZENMcEdoazJlRWNQK3I2SDh0THRsWFZqZXZKbmlxY1grTFpWMXp0VVg0OE5Ldk9KTWRkOGZ0Tk1DSUgrSU80dGNieHpBOHNDT0dCM2FBbzl3QlVrZ3d3RGNTdmIxYjRJK2tVMWgvZlYrWk1hWlNTQ3dTN0t4eUtpWFVwTEhCWFMzS3Z0bGlnQkZwNmx6RUYyYmNTbHBMYmhmcE5YZWhwVVJVRnpHUkpXcGdQbzc2QXhxRERvVzE5T1YvTmljT1ozUEtKbkZWdWJ3dWhRVGpRM3RVdUY5ejEwRGhkbmV2cGdoVWVwUzcvKzdVODBnc3lvTE9xTWV1NUxNWUZ0Z0JCOUtqOEZmeW1VcTNEVENWSFhzMllvRFErMnp1aDdpRDFaTEVtaXZVYTRTRWRteElWd3dMN0FBN2lRejJVam5Dblh5c1RwVHlVYmdJTldjTDlacTc4bjVZMTMyNnhmM1BydjVkcG02d3pxaEhZbEVXY3JWRmFGMnlXdHllMUF0WWZlVXZhQXc2cThkdDdoSlFZYTFpSXFxZm1NZ1NOVERaOVdBSlQ1bEVpbkVoWGF2MG5NNmVFZWhzMXN0cXplVzhSR0ZzNmZiRUUramcyUmlyTCsrbzlEbVVNbnVNQ095SVVjR2RvSkRhVmZ5RWFsYW8xMkRkOWIzNE0vRTBIZy92ZzQ0ZTRWaHorUytyK3dhcnZJVGJGUzF1VUYxSy8wMWtFaW5PWjhmaTI1aTlTQ2pNUkVKaEJwS0xzbUdBRWE1MktuemRkU29BVTYxalcwbHNKNC9HZUtYVktCeE92NExsVWIvYjNJK0k2aWNtc2tSRVZxU29jL0RxcVEyVjZxbDBrTnBoYUdBN2pBcnFYS1lheE5ITWEvQzBkMGE0azA5Tk5iV00xT0ljZkhCeEd6enNuV3d1cm5DejVCa0FxeldEYThMYXF6c3R5bkZkeUVsQWFuR3UxYkhDT2RwQzVHZ0w0V3FuUXBpajliOWRDNWRBekc0eERGSkkwTTJyS1pLS3N2RnR6TjRhYXo4UjFUMU1aSWxJZExSR1BSNCtzS0xDL1I1cDFBdkRBdG9EQUQ2NXZBUDcweTZWdTMvcDNyektUSUxyNjlNU2s4TDdXaXdxQVFDSlJWbjQzN1ZkT0pGMUhRdGFqNjN3T0pYMWRPUCt3cXBtZDZLTmU2aHd1NUdqRDJZMkhWemxZMnk3Y2F6TU1ybmwyWlY4cnRKMVpBSFQrT24yN28zZ1lxZUVqNE9yeFFwdUxWd0NzYUQxV0RpVTlQSWV6cmlDNzJQM1Y3N3hSRlF2TUpFbElsRlNWMkpNcmQ1c3RTcXRVVitwNTFSVmVuRWVYTXlTMkJ4dEliYkVIOEZ2aVNmdXVDYXZRbVpYcHI1ckw1L21OaGVNdUYyTm5YeUZKVzJyNG1CNlZKVVMyYXFLeWswVUZvNW82UnFJMUZSVEl0dlZzd2xlYkQ1VUtPZDJNUDB5bGwzYVhxbGxkb21vZm1FaVMwUjBCODdseEdQN2plUG81OXNLV3hPT1lmdU40OVdXTUw4WitTQ01NT0pnMm1Yc1RiMVFMOFkzVjhYWjdEZzhYREtwcjQxYktIYW5Yc0NZNEM2WUVOWlRtS2kyTCswaWxsLzZYVmdsam9nYUZpYXlSRVIzNk52cmU3RXg5a0Mxei94M3NWUEJUK0dLWnM0QjBCaTArRFBwTkdZYyswcFlwT0YyakFydWpKR0JIUUdZU2xxOWR2cDdKQmRsMzlheDhuWFZzNHFYTFZHNWlTalVGME1sYzBBSGozQzgzbnFNMEVOcmdCR2I0LzdEeHRnRE1NSlVLV0tRZjF2OGszd095ZXJiZXoxRUpENU1aSW1JN3BEV3FJZFdYL214bjVYbFluZHI0bGhheWNJR2Q3SjRSVC9mVmhoUmtzUUNRSjYyQ083MmpyaWNtMVFuZXpRTk1PSncrbFgwODIwRkZ6dWxrTVRtNllydzBhWGZjRElyUnRnM1VPbUJzY0ZkTVRhNEs3WWtITVc2VXN2eEVsSDl4RVNXaUtnT2NwUTdRQ1Z6RU83ZnlaS3JVa2p3WUdnM1BCVFMzV0s3cTUwS0w3Y1lpYlRpWFB5UmVCSi9KWjlCUVEzM3NsWkZZeWRmQktvc2EvOWV5VXZDa292Ynl2dzlmQlN1d3UwOGJkRmRhUjhSMVQ0bXNrUkVkVkNReWxPNGJjVHQxM29OVVhsaFd0TkJhT3JzTDJ5TEsweEhnYTRZTFZ4TUMwWjRPN2pnc1VaOThGQm9kK3hKdllEdE4wNGd2akRqanRwdmpaL1NEUUZLZDRRNGVpRlk1WVd2bzNkYkxROFdvdkxDMkpDdTZPbmR2TXd3aXErdjc3R2ExQWVaSmJ6WDgxT3F1K2xFVkVjeGtTVWlxbUZHczh2Mk1vbTBVczhKTlZ1d0lMMDR0OHFGL3YwVXJuZ3dwRHY2K0xZVUprWUJ3S21zR0h4d2NSc0s5Um8wY3c3QUE4R2QwY2t6QWhLWTZ1RU85R3VMZ1g1dGNUbzdGdHR2SE1leHpPZ3FuUmN3TFdEUTBhTXhRaDI5TEZZM1c5bmhDWXY5Zm9nOWFIRy90V3N3UmdaMVFnZVBjSXNFTmxtZEE3K1NIdGZKNGYwdzk5VDZNaFVLUWgyOWhkdlhtTWdTTlJoTVpJbUlhbGl4V1FtdDhFcVd1ZXJoM1V5NEhWZVFYczZldDhna1VyUnpiNFQ3L2R1aW5VY2ppd1JXYTlSalE4eCsvSkp3Vk5nV2xaZUk5eTc4Z2lDbEIwWUZkMFlmbnhhUVMyUUFnTFp1b1dqckZvcUV3Z3hzVFRpRzNha1hvTE5SQS9ieFJuMFE0dWdsUEhkc2NQbXJyaGtCcEtpem9UY2E0R0h2aEQ0K0xUREFydzBDbE80VysxM05UOGIzTVFkd0tpc0dIN1ovREdHTzNtanM1SXVuRy9mSDJxczdoZjBrdVBWM3ZWR1VpVHlkdWxKL0x5SVNQeWF5UkNRYU1va1VkaVhKVXFYMmw5N2ExMDRpcS9TeXNkVmRiemFoTUZPNDNkdW5CV0lLMG5BNC9UTHl0S1VTTGduZ1llK0VZWUh0MGNidDFvSUZaM1BpYlI1YktiTkhhOWRnZFBWcWdzNmVFWEFxdGJJWUFCekp1SXF2b3Y5RnNqckh5aEdBaEtKTXJMcjhKemJFN01lSXdBNFk2TjlXV0hRaFNPV0phVTBIWVVKWVQveVdlQUovSnAwcU00NDJXT1VwVE1RcUxWK25SbXhCT21JTDBoQlRrSWJZZ2pURUZxU2pxMWNUekd3MkdNMWRBc3NNSDRndFNNUDNzUWR4T09PS3NHMUYxTzlZMG00aTdDUXlEUEp2Q3llNUFwOWUvUnQ1dWlMMDgyMGxyS2gyTmp2TzV0K0tpT29mSnJKRUpCckRBanRnVXFNK3QvWGNhVTBIWVZyVFFaWGE5N0ZEbnlCUFYzMFRodmFsWGNTWWtDNlFRZ0lwSkpqVXFFK2xYMGVlVG8xZHllZUUrKzcyam1qaTdJOG16bjZJZEExQmhMT2YxZUVLUmdCSE02NWlVOXgvdUpxZlhLbHpaV3J5OGZYMVBkZ1U5eCtHQjNYQXNJQU9jSlE3Q09lZEdOWUxZNE83NHUva005aDI0empTaW5NQkFLZXpZOUhCSXh4cHhibUl6ay9COWZ3MFhDOUlSWFIraXMxSmFrVjZqVEJHRnpCVktEaWVHWTBkU2FkeDNNcHdocGlDTkN5LzlCdG10eGdPS1NUbzRkME1uVHdiSTdFb0N5R090NFpoN0UyOVdLblhTa1QxQXhOWklxSWFGbCtZZ1MrdS9vT25JdnBiWE82dlNKNU9qU1VYdGdwSmRUT1hBQ3h1TzZIYzUyUnBDckE3OVFKMkpKMUNpbzBlMklvVTZJdXhNZllndGlVY3c5REFEaGdlMkVIbzhWVEk3REFzc0FOYXVnWmo5c2wxQUlDZFNXZXdLL2tjQ3ZTVnIzaHdKT01xL2s0NWk3WnVvZmduK1J4MkpwK3hPdkhMM01IMHl5Zyt2d1V6bXc2R2k1MFM5bEk1d3N6R3hoNU12NHlMdVRkdTR4VVRrVmd4a1NVaTBZakt2WUZOY2YvVitIbUthMkFwMnorU1R1RnNkaHg2KzdSQW9Nb1RDcGtkSkZhU1dvUFJnSHlkR2xmeWtyRTM5WUxGZU0rbzNFVDhuWHdXQS93aUxaNlRVWnlIWTVuUk9KZ2VoYlBaY2RWV0ViWlFyOEdtdUVQNDljWXhEQTFvanhHQkhlRmlaMW9lOSt2bzNjSit0enNVNDlNcmYwTnYxRmVwdmNjem96SDkyUDh3TkxBOWVuZzFnNi9TRGJtYVF1eE51NGp2WXc3Y1ZqdUlTTHlZeUJLUmFGektUY1NsM01UYWJzWnRTeWpLeEliWU8wdTJ2b3ZaaDdidW9ZZ3BTTVA1N0hpY3pvNUZURUZhTmJYUU9yVmVpNS9pRDJQN2pSTVlFbkFQL0pSdU9KdHo1Mk5SYlUwZXEwaWVUbzJOc1FleHNWVFZBeUpxZU81a3BVTWl1ZzA1bjZ3eVBoN0pndTFFOWRFM1o1VnduVGFkMzYxRWQwbmxDaG9TRVJFUkVkVXhUR1NKaUlpSVNKU1l5QklSRVJHUktER1JKU0lpSWlKUllpSkxSRVJFUktMRVJKYUlpSWlJUkltSkxCRVJFUkdKRWhOWklpSWlJaElsSnJKRVJFUkVKRXBNWkltSWlJaElsSmpJRWhFUkVaRW9NWkVsSWlJaUlsRmlJa3RFUkVSRW9zUkVsdWd1MDBpUjQ2cXQ3VllRVVhWejFacml1N2JiUWRTUU1KRWx1c3VLSllhTElXcUdIbEY5RTZLV29saGl2RkRiN1NCcVNQaHRTblNYT2VoeElLUklhcWp0ZGhCUjlRb3JraG9VQnVQZTJtNEhVVVBDUkpib0xuT0E3T2MyZWRLWTJtNEhFVld2TnZteVdEc0pmcTd0ZGhBMUpFeGtpZTR5bDJuVERvYXFaZHVIcDhvTGFyc3RSRlE5UnFmSWN3S0xKTCs0UGpmelNHMjNoYWdoa2RSMkE0Z2FxcFExcTVKV2hCVDdYWERtS0FNaU1XdVRLOFcwQlBzRTN5a3pnbXU3TFVRTkRSTlpvbHFVc3Viakc3OTc2WnkyK3VwY2Fyc3RSRlIxbzFQa3VmZG55SE9aeEJMVkRpYXlSTFVzZGUzS2oySWRqSVBQT1J1RG81VjZWWnpDZ0J5NzJtNFZFVm5qcWpWVkoyaGNKQ3VNekpQY0NGTEx0dmsrTi8ybDJtNFhVVVBGUkphb0RzaGR0YW9iZ0dFRmN2U1VHOUhXM2dEWDJtNFRFWldsa1NKSEo4RnBsZDY0ejA1djNLYWF5VEd4UkxXSmlTd1JVUTA1Y3V5WVRpcVJ5QURBSUpWKzBybGR1K20xM1NZaW92cUVWUXVJaUlpSVNKU1l5QklSRVJHUktER1JKU0lpSWlKUllpSkxSRVJFUktMRVJKYUlpSWlJUkltSkxCRVJFUkdKRWhOWklpSWlJaElsSnJKRVJFUkVKRXBNWkltSWlJaElsSmpJRWhFUkVaRW9NWkVsSWlJaUlsRmlJa3RFUkVSRW9zUkVsb2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RTFraUlpSWlFaVVtc2tSRVJFUWtTdkxhYmdCVnI1TW5UOTZqQTl4cXV4MUVZaUFCSW95QVU0MmR3R0NRM0x3cE5SZ0NqNTQ4MmJmR3prVlVqOGlCVSszYXRjdXU3WFpRM2NkRXRwN1JHUXpMSlVDZjJtNEhrVmhJS3Q2bHVveVNHQXlqN3Q3cGlNUkxKNVgyQTdDN3R0dEJkUitIRmhCUmcyVTBHa1Y5ZkNLaWhvNDlzdlhiYVNQQVN6TkVOa2dra3JhNE5SUW5INEN1bW8rdk5CcU5zcExibDQxQVduVWVuNmcra1JpTjkwQWljYTN0ZHBDNE1KR3R4NHhTNlF1ZDJyWGpwUmtpRzQ0ZVA3Nzc1bEFjbzFRNm5QRkNWSHZNNDVHb3NqaTBnSWlJaUloRWlZa3NFUkVSRVlrU0Uxa2lJaUlpRWlVbXNrUkVSRVFrU2t4a2lZaUlpRWlVbU1nU0VSRVJrU2d4a1NVaUlpSWlVV0lpUzBSRVJFU2l4RVNXaUlpSWlFU0ppU3dSRVJFUmlSSVRXU0lpSWlJU0pTYXlSRVJFUkNSS1RHU0ppSWlJU0pTWXlCSVJFUkdSS0RHUkpTSWlJaUpSWWlKTFJFUkVSS0xFUkphSWlJaUlSSW1KTEJFUkVSR0pFaE5aSWlJaUloSWxKckpFUkVSRUpFcE1aSW1JaUloSWxKaklFaEVSRVpFb01aRWxJaUlpSWxGaUlrdEVSRVJFb3NSRWxvaUlpSWhFaVlrc0VSRVJFWWtTNFFMNkFBQWdBRWxFUVZRU0Uxa2lJaUlpRWlVbXNrUkVSRVFrU3ZMYWJrQU5rZFIyQTJxTDBXQUFKS2FYcjlQcGdJYjV0ekRXZGdORXBpRytSd0F3WGtvd1hxcW1JYjVIN2dyRzQxMVI3K0s5dmlTeUVpdTNHMlFBR0kxR0dJMm05NmxHcTVXaTRmVzZHMkg2ZjI4c3RZMXVZYnlVWUx3d1hpcUI4WEtYTUI1clhMMk1kN0Vuc3VZZktxWC9sZDZuUWRCcXRSS3AxQlQ3K2ZuNU1vai8vM0ZsbFE1TTgzL1c5bW1JR0MrbE1GNkUyNHlYc2hndmQxa0Rqc2VhVnEvalhjeEJhUDZoSW8ySmlZbjA5ZlVkSkpmTE84dGtzczRTaVNTZ2x0dEh0Y0JvTkNicTlmb2pPcDN1Y0VwS3lsOWhZV0ZuWVFwUUE4b0dia05pRVMrWm1aa0RuSnljSGl5SmxXQ0pST0pjeSsyaldtQTBHbFAxZXYwQm5VNTNoUEZpZ2Q4dlZPL3crN0Z1a1FDUUFiQmJ2SGl4cTFxdFhtbzBHblZHSWtzNnRWcTlaT3JVcVU0QTdFcmVNMkwrOFhhN2hIZzVmZnAwSTcxZWY2SzIvOGRRbmNSNE1lSDNDelVFOVNiZXhkaG9DVXpqWnFUWHJsMjdwMUdqUnQ5SkpKS210ZDBvcXJzTUJzUHB1TGk0WnhzMWFuUUNwbCtlTjM5OU5nUkN2Q1FrSkhRTUNBall6TjRrS28vQllEaWRtSmo0YkhCd2NJT09sK2pvNkhhaG9hSGZTYVhTSnJYZEtLS2FVaC9pWFd3RHFZVkxQY3VXTFhOdTFLalJSaWF4VkJHcFZObzJORFIwdytUSmt4VXd2ZWRMajNPcnI0UjRXYlZxbFV0QVFNQjNUR0twSWxLcHRHMWdZT0NHR1RObUtOR0E0eVVzTE94N0pyRlUzOVdIZUJkVFk0VVBHUUR5d3NMQ0Q1Vks1ZFJhYmhPSlNGRlIwVEtWU3ZVYUFCM3EvNWdneGd2ZEVjWUw0NFVhRGpISHV4aDdaS1V4TVRIZGxFcmxsTnB1REltTFVxbDhJU1ltcGp0dS9lcXM3MjdHUzNmR0MxV1ZVcWw4SVRZMnRnY1lMMFQxbnBqalhVeUpyUENMMmQvZmZ4ckUxWGFxRzZUKy92NlRJZExMSjFWa0hpOVR3WGlocXBQNitmazlBY1lMVVVNZzJuZ1hTN0NhMS9PVFNxWFNaclhaR0JLdmt2ZU8rUzlPMFFSckZUQmVxRm93WG9nYURySEd1MWdTV2NCc05xbE1KZ3VwN2NhUU9NbGtzcVlvZVI5QkpFRjZteGd2ZE1jWUwwUU5oMWpqWFV5SkxGRFMzUzJSU0Z4cXV5RWtUaVh2SFZGZE5ya0RqQmU2STR3WG9vWkRyUEV1cGtSV1ZGM2RWS2MxaFBkU1EzaU5kSGMwaFBkU1EzaU5SSlVodWxnUVV5SUxpUENYQXRWSkRlVjkxRkJlSjlXc2h2SSthaWl2azZnOG9vc0RzU1N5b3ZxamtxalV4L2RXZlh4TlZEZlV4L2RXZlh4TlJOVkJGTEVobGtTV2lJaUlpTWdDRTFraUlpSWlFaVVtc2tSRVJFUWtTa3hraVlpSWlFaVVtTWdTRVJFUmtTZ3hrU1VpSWlJaVVXSWlTMFJFUkVTaXhFUzJHaGdNUm1SbVpjTm9OTloyVStva285R0lJclc2dHB0QjlVUkJRU0hpNGhPZzErdkwzNit3RUFVRnBuODZYZm43VmdYam5hanlHQzlVMCtTMTNRQXhXN3gwT1M1ZmlVWldkaFlNQmlNV0wxcUFGczJhVnZ0NURBWURSai8wbUhEL2x4Ky94YVdvSy9oMnd3K1lOdVVwQkFiNDM5WnhZK1BpOGNZN1N3QUFIdTd1K0hEeFc5WFNYZ0FvTEN6Q2ttVXJrWnFXanRTMGRMaTd1ZUt6VHo2Q1JDS0src3AwRzlUcVl2eXdlUXVhUklTamU5Zk93dmJjM0R6b0RWVlBKQlVPRGxBcWxXVzJIL3p2Q0ZhdC9RSnl1UnpoamNMdy9xS0ZrRXJMdnErZWV1NTVGQllXQVFCZWVtRWFldlhvVnVVMm1CTjd2Sk80dlBmQmNodzdjUW9BTUhqUUFEdzFhV0sxSG4vVjJpL3c3NTc5QUlBV3padGkwY0o1MVhwOE1jVExCeCt0UWtaR0pnQmd6cXpwOFBUd3FNWjJHYkgyaTYrRSs4TUdEMFJJY0JDT25UaUZnb0pDOU9uVnZjSmpmUEgxZHlncU1uMkdqUm8rQk1GQmdkWFd2dnFFaWV3ZENBc053YUhEeDRUN0J3NGRxWFNnZnJ6bWMrdzc4Si9OeHowOTNMRm01VklBZ0ZRcWhaMmRIYlJhTFFBZ0l5TVRpejljZ2V6c0hEei8wanhNZkhnY1Jnd2RiUFhMdkR6RkdnMHlNN09FYzFRbmxVb0p2Y0dBRzRsSkFJRFV0SFNjUG5NTzk3U05yTmJ6VU4xdzl0d0ZMUHQ0RFRJenMrRHM1SVFXelp2QzNjME5BREJuM2tJa3A2UlcrWmdqaHcvQjVNY21sTmwrN3NKRkFJQk9wNE5FZ2lxLzcyK1gyT09keEVXbjAwR24wd0VBOUNYL3JVNTZuVjQ0dms1Yi9jY1hRN3hjdlJZdGZEWnBORnBoKytrejUvRE9rbzhxMVZZQVVDZ2NzTzZMMVJiYnBGSUovdDYxUjdoeTFQNmVOcmlSbUl5bHl6K0dUcWZIdGVqcm1QVG9oSExqZVBlZS9jakx6d2NBOU83UmpZbXNEVXhrYmZqK3g1OXcrc3o1Y3ZjcEtDeTB1UC8zcmoyNGVqVzYzT2U4UHU4bE9LcFUwR3ExS0M0dXRybWZ1dFJqQ29XREVLZ09EZzRZOThCSWZMVnVQYlJhTGI1YXR3R3VMaTdvMTZkbnVlY3VUVzkydWJXcWllelBXN2RqNDZZdDVlNmpLL1hoKy9iaXBaREpiTC9sekQrY1NGeTh2RHlSbjE4QUFNakx6OGZxejc3RWF5L1BxcEZ6bmJ0d1NiamRxa1h6YWpsbVE0aDNhbGlTVTFMTHZaeGZwQzRTYm11MEdpUWxwNVI3UEM5UEQ5aloyUUdvLy9HaTErdkxQWDlsS1pVSzRYTlJxelg5TUxuNXYyVHI5aitRbXBhR1dUT253ZDdlRG9jT0g0UEJZQUFBZEd6ZkZnNE9EbmQ4L29hQ2lhd05DVGVTY0RIcWNwV2VVMVJVVk9GejlMYzVWaytwVUNBdnovVExURjFjakdHREI2Sko0M0M4OThGeXRJbHNpVDY5ZXFDb3FFaTRGS3ZYNjVHVm5WUHVNYk95c3kzdXA1ZGNZckhGemRVRmNybnBMYVBUNmFvYzZEcWR2dHl4aXFVL25FZzgvUDE4TVhIOFdIeTViZ01BNE1qUkV6ajQzeEdMSVFZQU1Hdm1WS2hVU3FTbForRFRMNzRHQVBqNGVPT1p5YVpMZ3lkUG44VnZmL3hsOHp6Uk1iRklUODhRN250NWVpRGhScUxGUG5aMmR2RDE4YTVTKzhVZTd5UStpeFovaU15c0xKdVBteWVXK3c4ZFJ0U1ZxK1VlYjluN2l5enV6NXo5YXFVL282OUZ4MkRLak5ubDd2UGg0cmNRMFRnY2dMampSYWZUUVZ2U3lXS2U2QmNYRjZOSXJZYXNHcTlPS2hYbWlhd1c5L2J0QlhjM1Y3eXo1Q05vTkJxY1BYOFJ5U2twQ0FrT3d0TGxxNFRPbjg4LytRZytWZndNYThpWXlOWUI4MStaamRhdFdnQUFKajR4cFV4UEpnQW9GQXJoOXI0RGg2RFg2NUdhbWc0M054ZWN2M0FKNHg1NUF1M3ZhWVBYNXBwNndSSnVKR0xtN0ZjcjNZYlUxRFE4T1dWbXVmc3NlZWNOTkdzYVVXYTdWQ3BGaSthM04vWXBOVFVOYVdhSkNZblg4S0dEOGMvdWZZaU5pd2NBbkRoMXBrd2kyNjV0SkZ4Y25JVjlBRUNsVktKVGgzWUF5djY0S20zZi9rTVc5ei83Y2wyWmZZS0RBckhxby9kdjZ6WGNEVFVSN3lRK01iRnhsZjdzeTgzTlEyNXVYZzIzcUc2cTdualp1R2tMTnYyOHRjd3hubi9KTkVhNGFVUmpQUHpnQThMMnBoR044ZnFyTDVYWlB5YzNGOU5mbkZ0dTI4M2JwZEZxQUFEM3RJM0VnbGRmd3NvMW4yUCszRmtJQ1E0cTl4aFVNU2F5bFhCdm4xNTQ1cW5IWVRRWW9TNHVobEtwcVBoSkpXTGo0akgzdFRmTDNjZmV6ZzVLUmRsamJ0MytCMDZkT1llVWxGUWtKU2NMMjcvNWJxUFY0NlRYVWtMb3FGTGgzVGZuQXpCZFZsNy8vU1lvbFVvOFBuRzh4WDRabVpuNGJzTW1qQm94QktFaHdRQk1sNmdxR3FKQTRpQ1ZTakJwNG5pc1hQMDVucDc4S0hwMDYxSm1ueWVlblZGeTYxWlBTRXhzSE1ZOFBBa0FoRXRyMWhpTlJ1dzljTWptNDlXRjhVNzFnWnVyaTNDVlM2ZlRDVmZUYmlvc0xCSXV4OHRrTWpnNU9WbzhidEFiSUpYZDZwMjBOU3lzdnNlTFRDYURpNHN6VHA4OWo5emNYQUJBaTJaTnkveTlyREcvWXFMVjZxRFg2NUdja2dwMWNUSHV2KzllL1BiblRuaTR1Mkg4dUFmS09RcFZoSWxzSlVobFVpZ1ZDdno2K3c1cytHRXpoZ3dhZ09GRDdvZWJteXNBMHhmeEoydi9KK3ovM3RzTElKZkxBQUQyOXZZVkhsK2oxVm90VHhVVEc0Y1RKMDlYcW8xeXViek1CNVU1YStOdGREcWRNQkJkSXBGWWJXdGxMMDBaREViODljOHVmTGRoa3pBNDNkZlhHL2ZmMTE5NC9LT1ZhM0QyL0VYczJyTVAzYnAweElOalIxZnEyQ1FlN2R1MXhkcVBQNFJDWVgxOGw3WGVsUEsybXp0ODlMakZsNUc5dmIxUUJVT3Z2elZ4eGRaNDc2VGtGUGo3K1ZaNG52b1E3MVQzelhseEJqUmFyYzNIMTYzL0FaZExoaE4wNmRRQnc0ZmVYNlhqZi9hSmFiTFNsYXZSV0xKc0pVWU9INEpoZ3djS2o2OVk5U2wyN2RrSHdOVHJ1SGpSQXVHeDh4ZWpzR3pGSjVnMjVTbTB2NmROdWVjUlc3dzRPenZCejljSEFKQ1duaUY4QjNwNWVVSXVrOEhMeTlQcU1kWnYzSVNveTZiL0g2Kzg5RHlhTjJ0aTgzdzVPYmxJU0V5QzJxemQzLy93RTc3OFpuMlpIK3ZCUVlGTVpPOFFQd2tyS1RNckcrczNia1pSVVJFMmIva1ZXN2YvaWY1OWUyUFVpQ0hJemMzRDVhdlhBSmdTd3B0QldsbUxGbjlvZFh0Z1FJRFY3VzBqVzZGMXE1Ync5ZkdDajdjM2ZIeTg0T0h1WG01cHErKy8rUXd5bVdXN1B2cDREWGJ2UFFEQU5LTnl3Ync1Wlo0MzV1RkpWcE9NZ2YzN29XT0hkakFZRFBqdjhERzhNR2VleGVWaXVWd21sRDRDZ0x3OHk4dGlodzRmdzZIRHg5Q2lXVk84OU1JMEJBWUd3STVmektLazBXaFJVRmhnc2EyNHVCaXVyaTVsOXAweDlXa29GVXFrWjJUZ3kyL1dBd0I4dkwwdzZWRlRkWUl6Wjgvano1My9XRDNQNWkzYmhOdkJRWUg0ZU5saTRUMy8zZmViaE11RnZyNWx4NWI5OXNkT1hMcDhCUy9PbUlJK3ZYcFUrSnJFSHU5VTkxa2JwbVhPeGRsSnVPM3A0WTdJa3N2clZYSGxhalJlZWYxTjZIUjZmUDdsT3JnNE82RjN6L0xMUGlYY1NNUjdTejVDWG40KzNueG5DYVk4L1FRR0QreGY3blBFRkM4amh3M0d5R0dEQVFEUFRwOGxWQzFZdEhDZThFUFhXb0tzMTk5S1FPM2tkamJiKy9aN1M0V3lhZVpLVDM2N0tURXB1Y0thMkZRK1pnNDJqQngydnpDK3o5ZlhHNDRxSlI1NzVDRnMrdWtYWkdabFE2dlY0cytkLytEOHhVc1dsOUFkSEN4L1lmcjZlT1BsV2JmR25xcFVsWitjMGJkWGQ3UnEyUXcrM2w3NFlmTXYyTEZ6RndDZ1c5Zk9WajlZakVZampFWmpwU3NReE1VbENMYzlQTndyM1M0QVVLbFVPSFRrR0xaczNZNlUxRFNMeDVwR05NYTBLVStpb0tBUUM5NTZEMGFZWnBXK01mOFZIRDk1Q2wrdDJ5Qk1aTGdZZFJsUlY2N2czcjY5OGZDRFk2clVCcW9iRHY1M0JCOTl2TVppbTdPVEU3NzdhbTJaZlR0M2FGOTJqS3hLaFI3ZFRMRldVRmdBN0N4N2pwT256K0tLMll6bjhlTkdXeVJ5NXBOSUdvV0dsbm4remNkWGZQSVozTjNjMENheWxjWGpEU0hlcWVHSmFOd0lYVHAxeElGRGh3RUFLejc1Rko0ZUhtalYwbnExanh1SlNaai94cnZDVlRVdlR3OTA2ZGkrekg0Tk1WNDBHbzF3dS9Uck1PZGIwdHRyalZ3dVI0Qy9INEtEQWhBWUVJRGdvQUFFQlFWQ0ltRU0zd2ttc2pZMGJSS0JwaVZYRHE1Y2pjWnpNK2Znd2JFanNYcmxVdnl4NDI5cytua3JDZ3VMOE5Ta2ljZ3hHNFN2VXFrc2p1Tm85aVZ0N3A2MmtYQXMyVmVqMWVMdlhYc0FBTzV1YnVqV3BTT2NuQnpoNWVVcFhPWndkYm5WdTVXZW5vRnIwVEZJdUpHSUc0bEp3bjhUazVMdzZrc3ZvSDI3dGhXK3Z2VDBERVRIeEFyM0EvejlLdm1YTVNrcUtzSzNHMzVBUWNHdFg1bXVMaTZZTUg0TUJ2YS9GL3NPSE1USzFaOVpWQ2w0ZDhreXpIbHhPbFo5dEFTLy9iRURHMzc4Q1dwMU1Rd0dJLzdldFFkdXJpNTRkTUpEVldvSGljdFRVMThBQUJpTnQzbzNZdVBpOGVERUp3SEFhcytFVnF2RjUyYVR1b0tEQXRHOTY2M3h0enFkM2lMSmpXamN5T2I1OVhvOUZpOWRnZmZmV1doUms3Ryt4enZWSGZFSk56RDdsUVVWN3FmVjNrcWNkdno5TC83WnZhL0M1M3p3N2h2Qy9BUEExQVA2d3ZRcFNFcE9RZlQxR0RpcUhNc2R4aU9WU3FGVUtwQ1ZiZm94dW1EZUhLdWRIR0tPRjM5L1ArRnpSbWYyZVpPY2tpcHMxMXNacTM5ellRSnJyOE5jV0Vnd0hGVXFCQVVGSUM4dkg0bEpwdkc3blR1Mng2dHpYb0JVS29WV3E4WE9YWHZRdFhNbjJOdmI3dDJseW1FaVd3R0R3WWkxbjMrRmpNeE1yUG5zSzJ6OTlRODg4ZGdFZkxicUl4dzZjaFQzdEkzRWIzL2U2a0p5Y3F4NEFEZ0FkT3JRRGgzYjNRT2xVb0dpSXJVUXFINitQbmoyS2RQRWw1dVhaRzRrSnVIYytZdkNjemR2MldaeG1kVmNSYlVBYjlyMit3NkwrNmRPbjhYQS92MHFOWUFkQUZ4ZFhUQnA0c1A0NU5QL3djSEJBY09IRE1LWVVjTWhsOHZ3MWJyMTJQYmJuOEsrOXZaMjBHaTBPSDd5Tk9iTWV3TXZ6NXFCa2NPSG9FZTNMbGo3eGRjNGV2d2tmTHk5OE9DWVVaVTZOOVV0Y3JrTUtwVVNCb01CYW5YNVk2cXRqYmsyR28zbGpzWGV2R1dic0xBR0FEdzBkalIrKy9NdkRPalhHMHFsRWtlT0hSZWVMNWZMRU5tNlpabGpQREJ5R0xiL3NhTmtHRVFoM25wdktaWXRmaHZPWnBkdmdmb2I3MVIzR0F5R0twY3UxT3YxbGJyOHJEY1lvTmZyY2ZYYWRZdnRvMGNNd2JjYmZzU1RreVpDb1ZBZzZ2SlY1SlJNWEFLQXdxSWlZZnpuVTA4OGlyV2ZmNFV4bzRkRHJTNFd0Z09tSHRTYlkxOU5yMFY4OGZMeDJpK0VoWURNdmJIb1ZxV1RhVk9lTFBONHZsbW5qWE01MzVNRDd1MkRnUVA2QVFCKy9Pa1hyTis0R1FDUW5aMGo5QVp2KysxUHJGdi9BemI5dkJXUGpCK0xBZjM2MkR3ZVZZeUpiQVVLQ2dvc3Z1d1NrNUx4enZ2TDBLNXRwRENtTkRQelZ2MVZkN01nTDg5ek0xNUNYbjQrcGsxNUVsMDdkYlM2ejdHVHA3QmkxYWNWSHN2ZTNoNkJBWDRJQ2d5QWZ5VjZWbVBqNHZIYkg1YUo3T216NXpGcjdueThPdWRGTkFvTHFkUnJHSEJ2WCtRWEZLQi92OTV3ZFhIQmhVdFJXUG5KWnhaZnJwTWVmUmdkMnJYRmdyY1dJeXM3Ry9FSk4vRENuTmN3ZXNSUVBEUjJOT2EvTWhzSERoMkdrNU1UQzBDTFZNL3VYZEd6ZTFkY3ZSWnR0YWZwd1RHanlvd1B5OHJLeHM5YnR3TUFQTnpkTUhya3NETFBheHh1NmxuTnk3ODEvclpkMjBpa3BLYmgydzAvNE0rLy9zRzhsMThVdnVRQW9FWHpabFpuT0ljM0NzVzBaNThTaGtDa3BxYmh2YVhMOGZhQ1Z5M0dqdGZIZUtlR3BhQ2dFQysvOW9iVng5NzdZTG5WN2JGeDhXV2VzK2F6cjhyczk4emt4ekRVYk1KWVE0a1hqVVpqMFNQcjd1NkcvSUlDcS91YUQxMHc3ODIrT1FRdkt6c2JtMzQySmRxWm1WbElUVTIvclRiUkxVeGtLK0RzN0lRMzVzL0ZpVk5uOE1WWDN3bzlReUVod2NJYjFyd1dZRlhIbXBaMjZmSVY0VExybEpKZm5xVXBGQTZZT0g0Y0FnTUQ0TzNsaWUrKzM0U0hIM3dBWWFFVko2QloyZGw0NzRQbEZwZjhieTd2bDVLYWhwZGZXNGlaVTU5RnJ4NWRLenlXVkNyQkF5T0g0Y3JWYUt4Yy9SbU9IYjgxd04zQndRSFRubjFTV0UvNnZiZGZ4enZ2TDBOOHdnM285WHBzM3JJTi8rN1pqNUhEN3NmQUFmMVkyTDBlNjkrdmQ1bHRzWEh4UWlMcjR1S0NFZVhNeUI3M3dBajg5ZmUvc0xlM3c3Z3hvekQvRFZQaDk0UWJpWGpwMVFVV000UDc5YmE5ZWsvZjNqMXcrY3BWb1lmby9JVkwrT2E3alpqOCtDUENQdlV0M3FudUNRb013TmVmcjdMNStPVXIxN0JrMmNveWk4Y29GQTZZUDNjMmdvS3NUM0lDQUJkblo0dmhYalZOalBIU3VGRVl2RHc4QUVDWWhBWUFFWTNESVMwWmQxOTZNcGY1UEJBM04xZGhoYk9LM0R3UFlLbzdXMVJVaEk5V3JoR1M0c0FBZjR4N1lFU2xqa1cyTVpHMXdtZzBsbGxscWtYenBuai9uWVg0K1pmdDJIZmdFQjRZTVZRb0NSSWZmMFBZejlQRDNXcXBrSnZrTWxtNVFXQittVFVvMEI5UFQzNE13VUdCcGtzcTAyZVZQSzdCd0FIOUlKVks4Yzc3eTNEeTlGbWNQbnNlcjc4eTIrWWdmc0QwYTNuUjRnOHRla3dqVzdYQTFHZWZ4QnVMM2tkS2FobzBHaTJXTGwrRnVQZ0VUSGpJOXVRcnRib1kveDA1aGwyNzkrTDBXY3VsQ3B0RWhHUDI4OU1zU2gzNSsvbGkyZnR2NDR1dnZ4TUc1V2RrWnVMTGRSdnd3K1pmMExOSFYzVHQxQUZ0SWx1eHJGQTk4dFJ6enlPM1pNVWRjN2JHeUpZMmF2Z1FUSGhvRFByMzdZMVdMWnVoVll0bWVHSDZjMWk1K2xQb2RIcUx5aGhLcFJJOXU1ZXRYV3Z1aWNjbTRHTFVGVVJmajRHdmp6ZjY5ZWxWYitPZDZpYVpUQVozTnplcmo4WEV4bUhGSjU5YVhRRlJyUzdHc3BXcnNYalJ3bkpYcnBQSlpPWCt5TG1SbUNUVWp5M056czRPZ1FIK05wL3I0dUlpK25pWi80cHBCYk84L0h4TWZHSUtBRk9uekFmdnZnbXAxSlRJbHE1YUVHZjJHc3I3KzVSV2V1TFh4MnUrc1BpK25EYmxxVW9ueFdRYk13WXJrbE5TSzF5dTcvR25wMW5kdm5uTHI5aTg1VmVienh0d2J4L01lTzVwbTQ4cmxVcUVsUXpXZDNWMXRhajc1Ky9uaThTa1pCaU5ScHkvY0FsYmZ2MGRaMHFDd3MzVkJRRUJ0aStiL0x0M1A3NzQ2anVMeXlQK2ZyNlk4K0lNdUxxNllQR2loVmo0OW1MRXhac3FHZno0MHk4b3RGRXVKQ1kyRGkrLzlxYk5jVjZ4Y2ZIQ0tpbVZVVkJZaUIwN2QySEh6bDNvMHFrRDVyMzhZcVdmUzNXYldsMWM0WGpBOHNiSTN2ekNmV3ppUThMa2p6Njl1c1BOelJYdmZiRGM0djA4Wk5DQUNvZW4yTm5aNGVWWk03QnUvUStZOXV5VGNISnlSRkp5U3IyTGR4S2ZjeGN1NHIwUGxsdnRVVlVvSEtCV0Z5TXpLeHZ6RnJ5TmVTL1BRdVB3TUt2SGNYUlVZY1hTZDYwK3RtWGJiL2o2Mis5dHRrR3IxYUo3MTA1NHFKd2EzL1VsWHBLU2JpMmlZREFZOGVOUHYyRDhPT3V2MjN4NTRQTVhMbUgwUTQvaWhlblAyV3puVFg2K1BsQXFsY0xuMU0zcUVZQnAzSDZyRnMwcVBBWlZqSWxzSFJNV0VteFJtTnBjUk9Od1lRYmtlMHRYQ09WQXZMdzg4ZmJDZVRaLzVRT0F2Njh2ek10T2hvWUVZOEc4T1VLdFR3OTNON3o3MW53c2VHc3hvcS9Id01QZERjT0dETUtmSmIybkZtME1EVUhUSm8xeDl0d0ZxK2ZTYUd3WCthN0k2SkZEYi91NVZQZjA3ZFBUb2g2bVJxUEYxdTIvVzMyUEtKVktqQngydjhXWTFSYk5URXNmTzVhYUpkeTRVUmljblJ5Rkx3aVZTb2tIckl5enRjYmZ6eGR6WjVlL0hQUGRVbFB4VHVMeTk3OTdzT2F6TDRXZTJGWXRtOFBPemc2blRwOEZBUFR0MVJQSnFhazRkZm9zMGpNeThjcnJiMkw2bEtlRm9Wc1ZNUmdNK09hN2pmamwxOStGYlY1ZW5zSUNJKzV1Ymlnb0xJUkdvOEdHSDM1Q2NuSXFubm5xY2F2anpXdFRkY1pMakZrSlFNQzB5bVJSVVJHZWVHd0NaSEs1VUFyTVFlR0FJMGVQVyt4ck1CZ2hsOHZSdVpPcE5KbURqWVVkSkJJSndrS0RjZkhTWll2dFhUcDFZSVdlYXNSRTFncTVYQzZzL0ZHUm04V1VBZE80MElvR3M3dFpLUkpmV1pHdFcyRHYvb01BYnRXMEN3end4eHZ6NTJMMzN2MW8wN3FWelNMYnpaczF3WUo1YzdEZ3JmZlFwVk1IVEh2MnlUTGpVcDJkbkxCbzRUd3NYYjRLVDA2YVdPNHFTSTgrL0NBV2Y3Z0NRd1lOUUd4Y0F2YVZMQjBhSEJTSW9FRGJZN2dBVXcvY2YwZU9DZmRmbmpVRGYvMnpHMUtwVkVoY1NOd01SdE1YWjBwcUtwNmFOQkdBcWVmOS9ROVhRcVBSUWlLUndHZzBXanlucUtnSVY2T3ZZOWJNcVdVU1Y0dGpHd3hZdG5JMVV0TnVUWko0WlB5NFNsZmNLSzAreGp1SlExNStQdForL2pYMkgveFAyT2J2NTR0WDU3eUE1Ui9mcXNNc2xVb3c1NFhwbUROdklSS1RrcUhSYUxGczVXb2NPSFFZejB4K3pPWnFWQUNRbnBHSkQ1ZC9nZ3VYb29SdGt4NTlHSEZ4Q2NMS1huNitQbmhnMURDODk4RkhNQmlNMkxWbkh5NUdYY2JNYWMrZ1pYUExYc1A2RWk4blQ1MHRjNHhmZnYwZFJxTVJreDkvQk45Lzh6a0FZUGZlQTJYcVpBT0FrNk1LcjcwOEMxZXVSc1BQei9yZncyQXdRRkhxS2xIajhERE1mbjRxcEZJSmR1emNCWVBCZ1A3OWVzUGZ6L2ZXa3NGVlhEU2lvV01pYTRXM2x5YytYYldzM0gxME9oMCsvL0piaTFXSXZMMDhNV2JVY0hUdDNMRktoWjF0TVJpTXdwaWRwT1FVL0hmNG1NWGp6WnMyd2Z4WFo4TlJwY0xQVzdmanUrODM0ZkdKNDIzMlRMVm8xaFJyVml3dDkwUFAwVkdGaGErOVhHSGJtaldOd1AvV3JJQlVLc1duWDN3dGJPL2RzMXVGWmJRMEdpM0dQZktFY0w5cjU0N28wYTFMbWFYN1NMd0tDZ3J4ODlidGFGNVNiREkyTGg3dmY3aFNtQXd5ZHZRSVlTV3U0S0JBT0RrNjRtTFVaUnc3ZmdyUHozNFZUMDU2Rk4yNmxKMnRiRFFhOGZIcXozSGNiQXhicTViTk1mVCsrMjY3cmZVMTNxbnVNaHFOMkgvd1AvenY2L1hJeXM0V3R2djcrZUtkTjErRHM1TlRtZWM0T1RsaTBSdno4TnJDZDRSNURvZVBIc2Zwcytjd1l1ajlHRFo0a01WcWVucTlIdHQvdjFXdis2Yng0MFpqOUlpaFpXYjhkKzdZSHJObVRzWHlWV3VoMCttUmxKeUNWMTkvRzkyN2RzYWpFeDRVYW8zWGgzalJhRFE0ZmVhY3NHK1BibDJFeS81YnQvOEJMeTlQakJoNlA1SlRVdkhsdXZYQ2ZsS3B0TXozMUk2L2QySGZnVVBvMzdjM1JvOGNCdStTNzllazVCUXNXN2xHV0diNHBzY21QQ1FNZ1RwNStnd09IVDZHOVJzMzQ3VzVzOUNpT1R0eWJnY1QyU3JTNmZRNGNPZ3dObTc2V2JpTWNWUENqVVNzK09SVHJQN3NTM1JzM3hhOWVuUkhwdzczbEx1ZXRFNm50NWdSbVpDWWlGZm12NFhZK0hnc1d2Z2FsRW9GdHYveEYzYnMvS2ZNQkFBWFYyYzRPem5oeXRWb1lkSkxlWk1BQUpTYnhKWm1NQmpLVFM2cmUwVWhybEFrYnRZbWRUazVPV0xyOWovdzdZWWZoZDZHb1lNSG9sZVBya0lpSzVQSk1QZWxtWGhsL2x0SVRrbEZXbm9HRmk5ZGp2QkdZUmg2LzMwWWNLK3B4cUpPcDhmSzFaOWh6NzREd3ZIZDNGd3hhOFp6TmJaY3E5ampuZXFlcTllaXNmYUxyeTBXOFFDQWtPQWd2RGwvYnJreit6MDlQUER1bS9PeGNOSDd3bndHdGJvWVAvNjBGVnUyL1k0WHBqK0xycDA3WWZmZS9kaThaWnZGeEY2cFZJSm5ucHhVN25LenZYcDBnNnVMQ3hZdlhTR1V6RHY0M3hFY09ud1VIZHEzeGZpeEQ2QkpSTGpONTRzbFhuYitzOXVpSk9DelR6Mk84RWFoK0hiRGp3Z1BDMFcvUGoyUmxKeUNOeGE5ajV3Y1U3MWRsVXFKSHQyNllPYy91eTNPazVHWkJiVzZHTC85dVJPdFdyYUFrNU1qZnY3bFYvenlxL1VoVkJzM2IwRms2NWFReVdTNEZoMER3TlF6cjZoand6akVoSWxzSldSbForUEN4U2ljT0hVR2g0OGNGNWJ2dStubUNrSHhDYWFaalZxdEZvY09IOE9odzhlZ1ZDalFwWE1IOU83WkhmZTBhUTJaVElhZC8reEdrZG9VV09hOW1RQ1FsNWN2TEtlNWFzM25GcXR2QWJjRy9RUEFrYU1uOFBQVzdjS0hsVVFpUVdTcnNzWGdLNnVvcUFpUVNPQmc3d0NwVklKRGg0OWFKTElLUmNWMVhnOGZQWUgwak14eTkySFBhLzFrUGx3RUFMcDE2WWlVbERSOCtjMTZzMjJkOE5Ta1J4R2ZrR0N4cjd1Ykc5NTc2M1VzZUh1eEVFZlIxMk1RZlQwR1FCL2s1T1RpZytXckxNWmwyOW5aNGJXNXM2cjA0Nnd5R2txOFUrMVFLQlFXQzN3QXBnVUFaajgvdFZKbENEMDgzTEhrM1Rldy9PTzFGakhuNSt1RGp1M2JJVEVwQ1ovKzd4dUxKVlU5UFR3dys0VnBsWnBjMUNheUZaWXZmUmZMVnE0V3huWWFqVWFjT1hzQlR6dzZvY3orWW91WGdvSkMvUFRMZHVFNXJWdTFnS3VMQzhhT0hnRzF1aGdqaHQ2UGs2Zk9ZUFZuWDFsTUpuM3k4WWtXUXlVS0NndGhOQm9SSDMvcnN5d2tPQkFyVnEzRm9WSzl3NzQrM2tKQ2Z2SFNaU3g2ZnhtNmQra2tESTlTcVpRSURRbXllRTVPYmk0S3pjNVB0akdSdGVIeTFXdjQvc2VmRVJjWFgyNWkxcjlmYjB4NWFoTHM3ZTF4NFZJVWR1emNoWVAvSFJGK2lSV3AxZGk5OXdCMjd6MEFaMmNuekhsaE9qSXlNNjJXVnltdGRKQU91TGNQSmsxOEdEMFc4RE1BQUFpM1NVUkJWRXRYZkNKTUF2am11NDNDNDgyYVJNREZ4ZmwyWGk0QTRQdE5XN0RWYkRLQU9hbFVDbCtmaXNkRlhiMFdqYXZYb2l2Y2orcWZYajI2NGU5ZGV5Q1JtTXJLOU8zVkErOS91Rko0SC9mcDFSM1BUM3RXdUJ4WW1vZUhPNWErOXhaV2YvWWw5dXc3QUNjblIweDRhQ3lLaTRzeCs1WFhMZXBST2pnNDRMVzVzOUEwb25HMXRMMGh4anZWanFEQUFMdzQvVG04czJRWnBGSXB4bzhialhFUGpMSVpGOVlvRlFxODh0THorTzNQblZpMy9nY0F3TnpaTTZGUU9DQWtPQWhUbjVtTTVhdE1ZMng3OSt5T1p5WS9WbVlWdS9MNGVIdmgzVGZuWSt2MlAvRERwaTBvVXF2eHpPVEhoUGtQWW82WEpjcytSb2JaSWcwRCsvY1RidmZ1MlEzdkx2bElTSlp2ZW1Ea01BeTR0dzgyYnRvaWJGdjkyWmZZdkdXYjhMbWtWQ2dRR0JDQWh4OGNnOE5IVDhCZ01FQ2xVdUtaeVkralc1ZE9tUDdpeThLK0owNmV0aWp4ZFUrYlNPR0s1TFBUWnlFak13czZuYzVpSG9GREpUcVNHaW9tc2phRWg0VWhPeXZiWnBDMmF0a2NFeDhlWnpFUXZtWHpabWpadkJtZW1mdzQvdDI3SDMvOS9TOWl6V1pHcXRYRkNHOFVWdVlYcTFLcFJHaHdFTUpDUXhBYUdvelFrR0FFQmZoajd2dzNrWlNjZ3ZiM3RNSEREejZBcGsxTUE5Vm5UbjBhOHhZc3N2aDFDQUQ5N3kxYmVMNHFXalp2YWpPUkhkaS9YNlY2WktuaGltelZBak9uUGdOUFR3OUV0bW9CQUpqOS9EVE1mL01kdEwrbkxSNGFPNnJDSVFBS2hRTm16WHdPL2Z2MlFtNWVuakNCNjhsSmoyTEpzaFV3R0l4d2RuS3E5dkZrRFRIZXFmWjA3dFFlajA1NENHMGpXNVY3cWI0OEVva0V3d1lQUk9lTzdaRndJMUhvK1FTQWZuMTZJakVwR1cwaVd3bXhXRlZTcVJTalJ3eEYzOTQ5Y09EUUVkelh2Ni93bUpqanBYKy8zamh5N0FTMFdpMzgvWHd0YWsrN09Ec2pMU1BENG5rVEhob2psQ01MTFNuOUJaaDZoL1BNaGxPMWI5Y0dVcWtFb1NIQkdEVjhDS0t1WE1VTDA2ZkF4OXNMQVBES1M4L2pqVVZMeXJ3K0FNS1N0Z0FRMmJwbG1lRUxDb1VEZ2dNRFN6K05TakNSdFVFdWwySHFzMDlpenJ5RndxOGlMeTlQOU96V0JYMTZkVWQ0SStzMS9BRFRoS2xoZ3dkaTJPQ0J1SFQ1Q25iczNJWDlCdytqWjdjdWNIWjJRck9tVFREeDRYRUlEUWxHV0Vnd2ZHeU1jNXMxOHpuSTdld1FIaFpxc2QzVHd3UHZMMXFJOVQ5c3h0RmpKNkhWYWRHblozZjA3M3RuWDJ3UmpjTWhsVXBoTkJvaGxVcGhiMjhQUDE5dmRPL2FHV05HRGEvVU1jYVBHNDB4bzhwZnFVU3IwMkxDNDgvY1VWdXBidXJidTRmRmZYdDdPN3ozMXVzV0piVXFvMjJiMWhiM3UzWHBpR2NtUDQ1L2R1L0YzTm5QQ3hNcXFrdERqSGVxWFdOSFYrNHp0U0krM2w1Q3NtVHVrZkZqcStYNDdtNXVGdlZhQVhISFM0ZDJiVEh2NVJmeHp2c2ZZdkpqajFoOE5ybTV1ZUsxbDEvRW5IbHZ3TjNORlZPZWZnSWQyOThqUE42MWN3ZU1IRDRFdS9mdUY4Yk8ydHZibzJtVHhwaGtOdXhpd2tOaklKUEpMWHJaSXhxSDQ0UDMzc1Q2alp0dzROQVJZWWpkNkJGRDBhNXRwTEJmRzdORVZpYVRJU1E0RUJQSFB3aEhSOXVWWEJxNm1wa2hVZjJrSmYvc0FOZ2JqY2JzQ3Zhdk5xYWxNZTNSdkZtVFNwY2NzYWFnc0JERnhScDR1TitkMm84Nm5jN2lGMmxGSmJFYUVvbEU0Z1pBQTBBTHdGRHlyejZwdFhpcGFRYURvVVluQllvMTNtc1M0NFZzRVhPOHhNYkZXL1N3bWp0L01Rb1I0V0VWTHJCeXUzUTZQZExTMDZGU0tpMHFUUUNtYWd6RnhXcklTbFk1cTZtSnJMYUlNZDZaeUZLREk4WkFyU0xHQzFVYnhndFJ3eUhHZUdlOUl5SWlJaUlTSlNheVJFUkVSQ1JLVEdTSjZQL3QzYkZQRzFjY3dQRmZNQXRSeFlSUXBhaVZPbGRpY0dGZ2hwbUJEWW1GdnlCTE8zWHQyZ3l0S3Y2QU52OEFHMUk3eEZoSUxGRFJkQ3M3Nm5WQURFYTFjMXdIZk1FNHBnRk1lbjNuejBkNnNrRWUzb243bnQ4REd3TkFraXhrQVFCSWtvVXNBQUJKU21VaFc5ejRvaWordk8yQjhHOUduRHZGeUFlbVRTODhDcjNBNUVpMTkxUVdzcVVpSW9wdXQvdTY2b21RcHY2NVUwUWlnWTVKTDR4Rkx6QTVVdTA5dFlWc1JFUnhjWEhoUXNPRDlNK2RwQ0lkazE1NE1MM0E1RWkxOTVRV3N1VXVvV2kzMnk4ajR1K0s1ME42dXExVzY4Y1lPSmNxbnMrSDlQWVlEdzRPWGhaRjBhMTZRaVNudTcrL3J4ZVlETW4ybnNvbmV6M3BqMGIwUDMwbHk3S3Y1K2JtdnF4MldxUWt5N0p2NXVmbnY0M3JUeTNKSTdGZzcwZ3ZqRTB2ZW1GeXBOeDdLcitSTFFadUx5TWlYMTlmZjVIbitSOFZ6b21FOUhxOTN4WVdGcjZMcXpndjQrWTVWVGZ2OUxLNXVmbWkxK3VkVkRnbkV0THRkbDh2THk5L0gzcUIya3U5OTFRV3NoSFhPNFBMaU1qMzl2WXVqbzZPN0ppNWk3elZhajAvUFQwdGQ1bGxxRWxFK2tBM2V0bmQzYjA0UGo3V0MzZVJ0OXZ0NXljbko5M1FDOVJkOHIybnRKQ051TDdRWEViRW02V2xwVmF6Mlh5V1pWbTVrNEJCZVpabFB6U2J6VTlYVjFkL2pZZzNjWDMrSkJQcEdHNzBzcmk0K0dwcmErdXpzN096bnlxZUYvOVBiM3RaV1ZrNUNyMjg4dnhDamRXbTkxUmVJMXNhZkMxVEl5S215N0d6cy9ONXM5bGNtWjJkL2VMcDA2Zk5ScVB4Y1pVVHBScDVucDkyT3AzRDgvUHp3OFBEdzUvWDF0WitqNnRBeTVGSFFxLzlHZE90dld4dmIzK3lzYkh4MWN6TVRITjZldnJaMU5UVVIxVk9sR3JrZWY1WHA5TTU2UGZ5aTE0OHYxQmZkWDErVEcwaEczRTE1Nm4rYUl3WVUzRjlRVXJ4K0hpNHdYZGJYc1oxbElNanlSM25HUFRDYmZUeUxyMVFWN1h0ZmJycUNUeEErVU1vN3cvK09TaVBteGVha2d0T3ZSVkQ5NGZQaWZLMi9INVNrWTVKTHd6VHkrMzBRdDNVdnZlVUF4emNGWmM3NkNjRHR4RnBIeC8zTi96dTQ4RmdrL3ZmZUk5TUx3elR5KzMwUXQzVXR2ZlVReHk4b0F5UDRjZFFiNk4ybmNOeEpobnBJOUlMSmIyOG4xNm9pMXIzWHBjSVIxMVk2bkpzM00rb0tKTU45QVBSQ3lXOXZKOWVxSXRhOWw3WEdPdDZYTnhOOG1IK3gvUXkyZlJ5UDNvaFpYb0hBQUFBQUFBQUFBQUFBQUFBQUFBQUFBQUFBQUFBQUFBQUFBQUFBQUFBQUFBQUFBQUFBQUFBQUFBQUFBQUFBQUFBQUFBQUFBQUFBQUFBQUFBQUFBQUFBQUFBQUFBQUFBQUFBQUFBQUFBQUFBQUFBQUFBQUFBQUFBQUFBQUFBQUFBQUFBQUFBSURLL0FQYkFRVktyRW9VVndBQUFBQkpSVTVFcmtKZ2dnPT0iLAoJIlRoZW1lIiA6ICIiLAoJIlR5cGUiIDogIm1pbmQiLAoJIlZlcnNpb24iIDogIiIKfQo="/>
    </extobj>
  </extobjs>
</s:customData>
</file>

<file path=customXml/itemProps12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4029</Words>
  <Application>WPS 演示</Application>
  <PresentationFormat>宽屏</PresentationFormat>
  <Paragraphs>162</Paragraphs>
  <Slides>22</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Arial</vt:lpstr>
      <vt:lpstr>宋体</vt:lpstr>
      <vt:lpstr>Wingdings</vt:lpstr>
      <vt:lpstr>Wingdings</vt:lpstr>
      <vt:lpstr>Times New Roman</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Super. chicken</cp:lastModifiedBy>
  <cp:revision>179</cp:revision>
  <dcterms:created xsi:type="dcterms:W3CDTF">2019-06-19T02:08:00Z</dcterms:created>
  <dcterms:modified xsi:type="dcterms:W3CDTF">2026-03-15T07:16:56Z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30FCA552427B42968F3A7ED78D5DB6AA_13</vt:lpwstr>
  </property>
</Properties>
</file>