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rels" ContentType="application/vnd.openxmlformats-package.relationships+xml"/>
  <Override PartName="/customXml/itemProps116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7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3"/>
    <p:sldId id="258" r:id="rId4"/>
    <p:sldId id="259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64" r:id="rId19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86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117.xml"/><Relationship Id="rId25" Type="http://schemas.openxmlformats.org/officeDocument/2006/relationships/customXml" Target="../customXml/item1.xml"/><Relationship Id="rId24" Type="http://schemas.openxmlformats.org/officeDocument/2006/relationships/customXmlProps" Target="../customXml/itemProps116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jpe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3" Type="http://schemas.openxmlformats.org/officeDocument/2006/relationships/image" Target="../media/image5.png"/><Relationship Id="rId2" Type="http://schemas.openxmlformats.org/officeDocument/2006/relationships/tags" Target="../tags/tag9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92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5.png"/><Relationship Id="rId2" Type="http://schemas.openxmlformats.org/officeDocument/2006/relationships/tags" Target="../tags/tag93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6.xml"/><Relationship Id="rId7" Type="http://schemas.openxmlformats.org/officeDocument/2006/relationships/image" Target="../media/image44.jpeg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5.png"/><Relationship Id="rId2" Type="http://schemas.openxmlformats.org/officeDocument/2006/relationships/tags" Target="../tags/tag95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5.png"/><Relationship Id="rId2" Type="http://schemas.openxmlformats.org/officeDocument/2006/relationships/tags" Target="../tags/tag97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5.png"/><Relationship Id="rId2" Type="http://schemas.openxmlformats.org/officeDocument/2006/relationships/tags" Target="../tags/tag99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tags" Target="../tags/tag104.xml"/><Relationship Id="rId7" Type="http://schemas.openxmlformats.org/officeDocument/2006/relationships/image" Target="../media/image51.jpeg"/><Relationship Id="rId6" Type="http://schemas.openxmlformats.org/officeDocument/2006/relationships/tags" Target="../tags/tag103.xml"/><Relationship Id="rId5" Type="http://schemas.openxmlformats.org/officeDocument/2006/relationships/image" Target="../media/image50.jpeg"/><Relationship Id="rId4" Type="http://schemas.openxmlformats.org/officeDocument/2006/relationships/tags" Target="../tags/tag102.xml"/><Relationship Id="rId3" Type="http://schemas.openxmlformats.org/officeDocument/2006/relationships/image" Target="../media/image5.png"/><Relationship Id="rId2" Type="http://schemas.openxmlformats.org/officeDocument/2006/relationships/tags" Target="../tags/tag101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06.xml"/><Relationship Id="rId11" Type="http://schemas.openxmlformats.org/officeDocument/2006/relationships/image" Target="../media/image53.jpeg"/><Relationship Id="rId10" Type="http://schemas.openxmlformats.org/officeDocument/2006/relationships/tags" Target="../tags/tag105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5.png"/><Relationship Id="rId2" Type="http://schemas.openxmlformats.org/officeDocument/2006/relationships/tags" Target="../tags/tag107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image" Target="../media/image2.png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image" Target="../media/image2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6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tags" Target="../tags/tag7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5.png"/><Relationship Id="rId2" Type="http://schemas.openxmlformats.org/officeDocument/2006/relationships/tags" Target="../tags/tag79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2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openxmlformats.org/officeDocument/2006/relationships/tags" Target="../tags/tag8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tags" Target="../tags/tag83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5.png"/><Relationship Id="rId2" Type="http://schemas.openxmlformats.org/officeDocument/2006/relationships/tags" Target="../tags/tag85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tags" Target="../tags/tag8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88.xml"/><Relationship Id="rId10" Type="http://schemas.openxmlformats.org/officeDocument/2006/relationships/image" Target="../media/image28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5.png"/><Relationship Id="rId2" Type="http://schemas.openxmlformats.org/officeDocument/2006/relationships/tags" Target="../tags/tag89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0514965" y="287020"/>
            <a:ext cx="13233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600" dirty="0">
                <a:solidFill>
                  <a:schemeClr val="bg2"/>
                </a:solidFill>
              </a:rPr>
              <a:t>CQEIE 2023</a:t>
            </a:r>
            <a:endParaRPr lang="en-US" altLang="zh-CN" sz="1600" dirty="0">
              <a:solidFill>
                <a:schemeClr val="bg2"/>
              </a:solidFill>
            </a:endParaRPr>
          </a:p>
        </p:txBody>
      </p:sp>
      <p:pic>
        <p:nvPicPr>
          <p:cNvPr id="21" name="图片 20" descr="资源 13@3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7025" y="241935"/>
            <a:ext cx="3489960" cy="66167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901045" y="925830"/>
            <a:ext cx="629920" cy="5411470"/>
            <a:chOff x="17167" y="1458"/>
            <a:chExt cx="992" cy="8522"/>
          </a:xfrm>
        </p:grpSpPr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7553" y="1458"/>
              <a:ext cx="593" cy="240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未来卓越工程师摇篮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7167" y="1458"/>
              <a:ext cx="621" cy="25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中国新工科教育探路者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7167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Explorer of New Engineering Education in China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17539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Cradle of Future Elite Engineers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640455" y="1533525"/>
            <a:ext cx="49104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chemeClr val="bg1"/>
                </a:solidFill>
              </a:rPr>
              <a:t>《个性化实践》</a:t>
            </a:r>
            <a:endParaRPr lang="zh-CN" altLang="en-US" sz="54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84095" y="2940050"/>
            <a:ext cx="7624445" cy="1750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明月科创</a:t>
            </a:r>
            <a:r>
              <a:rPr lang="en-US" altLang="zh-CN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02</a:t>
            </a:r>
            <a:r>
              <a:rPr lang="zh-CN" altLang="en-US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班</a:t>
            </a:r>
            <a:r>
              <a:rPr lang="en-US" altLang="zh-CN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个人答辩</a:t>
            </a:r>
            <a:endParaRPr lang="zh-CN" altLang="en-US" sz="4000" b="1" dirty="0">
              <a:solidFill>
                <a:schemeClr val="bg2"/>
              </a:solidFill>
              <a:effectLst>
                <a:reflection blurRad="25400" stA="10000" endA="900" endPos="79000" dist="127000" dir="5400000" sy="-100000" algn="bl" rotWithShape="0"/>
              </a:effectLst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 sz="4000" b="1" dirty="0">
              <a:solidFill>
                <a:schemeClr val="bg2"/>
              </a:solidFill>
              <a:effectLst>
                <a:reflection blurRad="25400" stA="10000" endA="900" endPos="79000" dist="127000" dir="5400000" sy="-100000" algn="bl" rotWithShape="0"/>
              </a:effectLst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en-US" sz="36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姓名：</a:t>
            </a:r>
            <a:r>
              <a:rPr lang="zh-CN" altLang="en-US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郝博文</a:t>
            </a:r>
            <a:endParaRPr lang="zh-CN" altLang="en-US" sz="4000" b="1" dirty="0">
              <a:solidFill>
                <a:schemeClr val="bg2"/>
              </a:solidFill>
              <a:effectLst>
                <a:reflection blurRad="25400" stA="10000" endA="900" endPos="79000" dist="127000" dir="5400000" sy="-100000" algn="bl" rotWithShape="0"/>
              </a:effectLst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847725"/>
            <a:ext cx="11185525" cy="2378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①口含式牙刷项目：</a:t>
            </a:r>
            <a:endParaRPr lang="zh-CN" altLang="en-US" sz="3200"/>
          </a:p>
          <a:p>
            <a:pPr>
              <a:lnSpc>
                <a:spcPct val="120000"/>
              </a:lnSpc>
            </a:pPr>
            <a:r>
              <a:rPr lang="en-US" altLang="zh-CN" sz="3200"/>
              <a:t>  </a:t>
            </a:r>
            <a:r>
              <a:rPr lang="zh-CN" altLang="en-US" sz="2800"/>
              <a:t>本学期小组继续推进从</a:t>
            </a:r>
            <a:r>
              <a:rPr lang="zh-CN" altLang="en-US" sz="2800">
                <a:highlight>
                  <a:srgbClr val="FFFF00"/>
                </a:highlight>
              </a:rPr>
              <a:t>宁波冬令营</a:t>
            </a:r>
            <a:r>
              <a:rPr lang="zh-CN" altLang="en-US" sz="2800"/>
              <a:t>带回的</a:t>
            </a:r>
            <a:r>
              <a:rPr lang="zh-CN" altLang="en-US" sz="2800">
                <a:highlight>
                  <a:srgbClr val="FFFF00"/>
                </a:highlight>
              </a:rPr>
              <a:t>口含式牙刷项目</a:t>
            </a:r>
            <a:r>
              <a:rPr lang="zh-CN" altLang="en-US" sz="2800"/>
              <a:t>，平均每</a:t>
            </a:r>
            <a:r>
              <a:rPr lang="en-US" altLang="zh-CN" sz="2800"/>
              <a:t>1~2</a:t>
            </a:r>
            <a:r>
              <a:rPr lang="zh-CN" altLang="en-US" sz="2800"/>
              <a:t>周进行一次例会，进行了数次</a:t>
            </a:r>
            <a:r>
              <a:rPr lang="zh-CN" altLang="en-US" sz="2800">
                <a:solidFill>
                  <a:srgbClr val="FF0000"/>
                </a:solidFill>
              </a:rPr>
              <a:t>拆机</a:t>
            </a:r>
            <a:r>
              <a:rPr lang="zh-CN" altLang="en-US" sz="2800"/>
              <a:t>与超声波和扫振传动结构等</a:t>
            </a:r>
            <a:r>
              <a:rPr lang="zh-CN" altLang="en-US" sz="2800">
                <a:solidFill>
                  <a:srgbClr val="FF0000"/>
                </a:solidFill>
              </a:rPr>
              <a:t>原理验证</a:t>
            </a:r>
            <a:r>
              <a:rPr lang="zh-CN" altLang="en-US" sz="2800"/>
              <a:t>，并与</a:t>
            </a:r>
            <a:r>
              <a:rPr lang="zh-CN" altLang="en-US" sz="2800">
                <a:solidFill>
                  <a:srgbClr val="FF0000"/>
                </a:solidFill>
              </a:rPr>
              <a:t>明月湖基地</a:t>
            </a:r>
            <a:r>
              <a:rPr lang="zh-CN" altLang="en-US" sz="2800"/>
              <a:t>取得联系。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三</a:t>
            </a:r>
            <a:r>
              <a:rPr lang="en-US" altLang="zh-CN" sz="3200" b="1"/>
              <a:t>.</a:t>
            </a:r>
            <a:r>
              <a:rPr lang="zh-CN" altLang="en-US" sz="3200" b="1"/>
              <a:t>课外实践：</a:t>
            </a:r>
            <a:endParaRPr lang="zh-CN" altLang="en-US" sz="32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r="18698"/>
          <a:stretch>
            <a:fillRect/>
          </a:stretch>
        </p:blipFill>
        <p:spPr>
          <a:xfrm>
            <a:off x="537845" y="3343910"/>
            <a:ext cx="5128260" cy="3076575"/>
          </a:xfrm>
          <a:prstGeom prst="rect">
            <a:avLst/>
          </a:prstGeom>
        </p:spPr>
      </p:pic>
      <p:pic>
        <p:nvPicPr>
          <p:cNvPr id="11" name="图片 11" descr="QQ图片202406182201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4735830"/>
            <a:ext cx="3261360" cy="18345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990" y="2726690"/>
            <a:ext cx="1593850" cy="1771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rcRect l="15005" r="9835"/>
          <a:stretch>
            <a:fillRect/>
          </a:stretch>
        </p:blipFill>
        <p:spPr>
          <a:xfrm>
            <a:off x="5963920" y="2726690"/>
            <a:ext cx="1659255" cy="1774190"/>
          </a:xfrm>
          <a:prstGeom prst="rect">
            <a:avLst/>
          </a:prstGeom>
        </p:spPr>
      </p:pic>
      <p:pic>
        <p:nvPicPr>
          <p:cNvPr id="12" name="图片 11" descr="mmexport17189898316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9165" y="4735830"/>
            <a:ext cx="1422400" cy="18967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2655" y="2726690"/>
            <a:ext cx="1489710" cy="180467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847725"/>
            <a:ext cx="11185525" cy="1825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②RM洗弹丸机：</a:t>
            </a:r>
            <a:endParaRPr lang="zh-CN" altLang="en-US" sz="3200"/>
          </a:p>
          <a:p>
            <a:pPr>
              <a:lnSpc>
                <a:spcPct val="120000"/>
              </a:lnSpc>
            </a:pPr>
            <a:r>
              <a:rPr lang="en-US" altLang="zh-CN" sz="3200"/>
              <a:t>  </a:t>
            </a:r>
            <a:r>
              <a:rPr sz="2800"/>
              <a:t>在RM战队工作期间，我发现机器车将大量弹丸发射出去再回收后，会导致弹丸变得非常脏，而大量肮脏的弹丸仅靠人工清洗费时费力，于是打算</a:t>
            </a:r>
            <a:r>
              <a:rPr sz="2800">
                <a:solidFill>
                  <a:srgbClr val="FF0000"/>
                </a:solidFill>
              </a:rPr>
              <a:t>基于STM32主控</a:t>
            </a:r>
            <a:r>
              <a:rPr sz="2800"/>
              <a:t>，自己做一台</a:t>
            </a:r>
            <a:r>
              <a:rPr sz="2800">
                <a:highlight>
                  <a:srgbClr val="FFFF00"/>
                </a:highlight>
              </a:rPr>
              <a:t>洗弹丸机</a:t>
            </a:r>
            <a:r>
              <a:rPr sz="2800"/>
              <a:t>。</a:t>
            </a:r>
            <a:endParaRPr sz="28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三</a:t>
            </a:r>
            <a:r>
              <a:rPr lang="en-US" altLang="zh-CN" sz="3200" b="1"/>
              <a:t>.</a:t>
            </a:r>
            <a:r>
              <a:rPr lang="zh-CN" altLang="en-US" sz="3200" b="1"/>
              <a:t>课外实践：</a:t>
            </a:r>
            <a:endParaRPr lang="zh-CN" altLang="en-US" sz="3200" b="1"/>
          </a:p>
        </p:txBody>
      </p:sp>
      <p:pic>
        <p:nvPicPr>
          <p:cNvPr id="27" name="图片 27" descr="20240618211433"/>
          <p:cNvPicPr>
            <a:picLocks noChangeAspect="1"/>
          </p:cNvPicPr>
          <p:nvPr/>
        </p:nvPicPr>
        <p:blipFill>
          <a:blip r:embed="rId4"/>
          <a:srcRect b="15828"/>
          <a:stretch>
            <a:fillRect/>
          </a:stretch>
        </p:blipFill>
        <p:spPr>
          <a:xfrm>
            <a:off x="8818880" y="2673350"/>
            <a:ext cx="2519680" cy="4027805"/>
          </a:xfrm>
          <a:prstGeom prst="rect">
            <a:avLst/>
          </a:prstGeom>
        </p:spPr>
      </p:pic>
      <p:pic>
        <p:nvPicPr>
          <p:cNvPr id="28" name="图片 28" descr="20240618211345"/>
          <p:cNvPicPr>
            <a:picLocks noChangeAspect="1"/>
          </p:cNvPicPr>
          <p:nvPr/>
        </p:nvPicPr>
        <p:blipFill>
          <a:blip r:embed="rId5"/>
          <a:srcRect b="12592"/>
          <a:stretch>
            <a:fillRect/>
          </a:stretch>
        </p:blipFill>
        <p:spPr>
          <a:xfrm>
            <a:off x="5855335" y="3144520"/>
            <a:ext cx="2839085" cy="3556635"/>
          </a:xfrm>
          <a:prstGeom prst="rect">
            <a:avLst/>
          </a:prstGeom>
        </p:spPr>
      </p:pic>
      <p:pic>
        <p:nvPicPr>
          <p:cNvPr id="2" name="图片 1" descr="Screenshot_20240622_101125"/>
          <p:cNvPicPr>
            <a:picLocks noChangeAspect="1"/>
          </p:cNvPicPr>
          <p:nvPr/>
        </p:nvPicPr>
        <p:blipFill>
          <a:blip r:embed="rId6"/>
          <a:srcRect r="748" b="2571"/>
          <a:stretch>
            <a:fillRect/>
          </a:stretch>
        </p:blipFill>
        <p:spPr>
          <a:xfrm>
            <a:off x="323850" y="3590290"/>
            <a:ext cx="5306695" cy="25158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847725"/>
            <a:ext cx="11185525" cy="1825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</a:t>
            </a:r>
            <a:r>
              <a:rPr lang="en-US" altLang="zh-CN" sz="3200"/>
              <a:t>SRTP</a:t>
            </a:r>
            <a:r>
              <a:rPr lang="zh-CN" altLang="en-US" sz="3200"/>
              <a:t>：</a:t>
            </a:r>
            <a:endParaRPr lang="zh-CN" altLang="en-US" sz="3200"/>
          </a:p>
          <a:p>
            <a:pPr>
              <a:lnSpc>
                <a:spcPct val="120000"/>
              </a:lnSpc>
            </a:pPr>
            <a:r>
              <a:rPr lang="en-US" altLang="zh-CN" sz="3200"/>
              <a:t>  </a:t>
            </a:r>
            <a:r>
              <a:rPr lang="zh-CN" altLang="en-US" sz="2800"/>
              <a:t>本学期继续进展了</a:t>
            </a:r>
            <a:r>
              <a:rPr lang="en-US" altLang="zh-CN" sz="2800">
                <a:highlight>
                  <a:srgbClr val="FFFF00"/>
                </a:highlight>
                <a:sym typeface="+mn-ea"/>
              </a:rPr>
              <a:t>“</a:t>
            </a:r>
            <a:r>
              <a:rPr lang="zh-CN" altLang="en-US" sz="2800">
                <a:highlight>
                  <a:srgbClr val="FFFF00"/>
                </a:highlight>
                <a:sym typeface="+mn-ea"/>
              </a:rPr>
              <a:t>机器学习负载单原子模型</a:t>
            </a:r>
            <a:r>
              <a:rPr lang="en-US" altLang="zh-CN" sz="2800">
                <a:highlight>
                  <a:srgbClr val="FFFF00"/>
                </a:highlight>
                <a:sym typeface="+mn-ea"/>
              </a:rPr>
              <a:t>”</a:t>
            </a:r>
            <a:r>
              <a:rPr lang="zh-CN" altLang="en-US" sz="2800">
                <a:sym typeface="+mn-ea"/>
              </a:rPr>
              <a:t>，</a:t>
            </a:r>
            <a:r>
              <a:rPr lang="zh-CN" altLang="en-US" sz="2800">
                <a:sym typeface="+mn-ea"/>
              </a:rPr>
              <a:t>通过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机器学习</a:t>
            </a:r>
            <a:r>
              <a:rPr lang="zh-CN" altLang="en-US" sz="2800">
                <a:sym typeface="+mn-ea"/>
              </a:rPr>
              <a:t>预测制氢催化剂最优模型，</a:t>
            </a:r>
            <a:r>
              <a:rPr lang="zh-CN" altLang="en-US" sz="2800">
                <a:solidFill>
                  <a:srgbClr val="FF0000"/>
                </a:solidFill>
                <a:sym typeface="+mn-ea"/>
              </a:rPr>
              <a:t>顺利通过中期考核与结项考核</a:t>
            </a:r>
            <a:r>
              <a:rPr lang="zh-CN" altLang="en-US" sz="2800">
                <a:sym typeface="+mn-ea"/>
              </a:rPr>
              <a:t>。</a:t>
            </a:r>
            <a:endParaRPr sz="28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三</a:t>
            </a:r>
            <a:r>
              <a:rPr lang="en-US" altLang="zh-CN" sz="3200" b="1"/>
              <a:t>.</a:t>
            </a:r>
            <a:r>
              <a:rPr lang="zh-CN" altLang="en-US" sz="3200" b="1"/>
              <a:t>课外实践：</a:t>
            </a:r>
            <a:endParaRPr lang="zh-CN" altLang="en-US" sz="3200" b="1"/>
          </a:p>
        </p:txBody>
      </p:sp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8991600" y="2811780"/>
            <a:ext cx="2930525" cy="3230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5"/>
          <a:stretch>
            <a:fillRect/>
          </a:stretch>
        </p:blipFill>
        <p:spPr>
          <a:xfrm flipH="1">
            <a:off x="6899275" y="2811145"/>
            <a:ext cx="1909445" cy="3362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Cache_-118c08f7ba1d471e."/>
          <p:cNvPicPr>
            <a:picLocks noChangeAspect="1"/>
          </p:cNvPicPr>
          <p:nvPr/>
        </p:nvPicPr>
        <p:blipFill>
          <a:blip r:embed="rId6"/>
          <a:srcRect l="12563" r="10888"/>
          <a:stretch>
            <a:fillRect/>
          </a:stretch>
        </p:blipFill>
        <p:spPr>
          <a:xfrm>
            <a:off x="542290" y="2811145"/>
            <a:ext cx="3977640" cy="3231515"/>
          </a:xfrm>
          <a:prstGeom prst="rect">
            <a:avLst/>
          </a:prstGeom>
        </p:spPr>
      </p:pic>
      <p:pic>
        <p:nvPicPr>
          <p:cNvPr id="104" name="图片 103"/>
          <p:cNvPicPr/>
          <p:nvPr/>
        </p:nvPicPr>
        <p:blipFill>
          <a:blip r:embed="rId7"/>
          <a:stretch>
            <a:fillRect/>
          </a:stretch>
        </p:blipFill>
        <p:spPr>
          <a:xfrm>
            <a:off x="4702810" y="2964180"/>
            <a:ext cx="2013585" cy="30784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847725"/>
            <a:ext cx="11185525" cy="1825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VEX</a:t>
            </a:r>
            <a:r>
              <a:rPr lang="zh-CN" altLang="en-US" sz="3200"/>
              <a:t>校赛：</a:t>
            </a:r>
            <a:endParaRPr lang="zh-CN" altLang="en-US" sz="3200"/>
          </a:p>
          <a:p>
            <a:pPr>
              <a:lnSpc>
                <a:spcPct val="120000"/>
              </a:lnSpc>
            </a:pPr>
            <a:r>
              <a:rPr lang="en-US" altLang="zh-CN" sz="3200"/>
              <a:t>  </a:t>
            </a:r>
            <a:r>
              <a:rPr lang="zh-CN" altLang="en-US" sz="2800"/>
              <a:t>本学期参加</a:t>
            </a:r>
            <a:r>
              <a:rPr lang="en-US" altLang="zh-CN" sz="2800">
                <a:highlight>
                  <a:srgbClr val="FFFF00"/>
                </a:highlight>
              </a:rPr>
              <a:t>VEX</a:t>
            </a:r>
            <a:r>
              <a:rPr lang="zh-CN" altLang="en-US" sz="2800">
                <a:highlight>
                  <a:srgbClr val="FFFF00"/>
                </a:highlight>
              </a:rPr>
              <a:t>校赛</a:t>
            </a:r>
            <a:r>
              <a:rPr lang="zh-CN" altLang="en-US" sz="2800"/>
              <a:t>，负责</a:t>
            </a:r>
            <a:r>
              <a:rPr lang="zh-CN" altLang="en-US" sz="2800">
                <a:solidFill>
                  <a:srgbClr val="FF0000"/>
                </a:solidFill>
              </a:rPr>
              <a:t>校赛车部分部件的建模和组装</a:t>
            </a:r>
            <a:r>
              <a:rPr lang="zh-CN" altLang="en-US" sz="2800"/>
              <a:t>。经过数月的备赛，最终我们组从众多队伍中脱颖而出，</a:t>
            </a:r>
            <a:r>
              <a:rPr lang="zh-CN" altLang="en-US" sz="2800">
                <a:highlight>
                  <a:srgbClr val="FFFF00"/>
                </a:highlight>
              </a:rPr>
              <a:t>赢得冠军</a:t>
            </a:r>
            <a:r>
              <a:rPr lang="zh-CN" altLang="en-US" sz="2800">
                <a:sym typeface="+mn-ea"/>
              </a:rPr>
              <a:t>。</a:t>
            </a:r>
            <a:endParaRPr sz="28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四</a:t>
            </a:r>
            <a:r>
              <a:rPr lang="en-US" altLang="zh-CN" sz="3200" b="1"/>
              <a:t>.</a:t>
            </a:r>
            <a:r>
              <a:rPr lang="zh-CN" altLang="en-US" sz="3200" b="1"/>
              <a:t>课外比赛：</a:t>
            </a:r>
            <a:endParaRPr lang="zh-CN" altLang="en-US" sz="3200" b="1"/>
          </a:p>
        </p:txBody>
      </p:sp>
      <p:pic>
        <p:nvPicPr>
          <p:cNvPr id="8" name="图片 7" descr="qq_pic_merged_17189915606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045" y="2813685"/>
            <a:ext cx="4486275" cy="3332480"/>
          </a:xfrm>
          <a:prstGeom prst="rect">
            <a:avLst/>
          </a:prstGeom>
        </p:spPr>
      </p:pic>
      <p:pic>
        <p:nvPicPr>
          <p:cNvPr id="40" name="图片 40" descr="IMG_20240606_002614"/>
          <p:cNvPicPr>
            <a:picLocks noChangeAspect="1"/>
          </p:cNvPicPr>
          <p:nvPr/>
        </p:nvPicPr>
        <p:blipFill>
          <a:blip r:embed="rId5"/>
          <a:srcRect l="97" t="6365" b="10543"/>
          <a:stretch>
            <a:fillRect/>
          </a:stretch>
        </p:blipFill>
        <p:spPr>
          <a:xfrm>
            <a:off x="869950" y="2804160"/>
            <a:ext cx="4629785" cy="33420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775335"/>
            <a:ext cx="11185525" cy="1825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②电子创新设计赛：</a:t>
            </a:r>
            <a:endParaRPr lang="zh-CN" altLang="en-US" sz="3200"/>
          </a:p>
          <a:p>
            <a:pPr>
              <a:lnSpc>
                <a:spcPct val="120000"/>
              </a:lnSpc>
            </a:pPr>
            <a:r>
              <a:rPr lang="en-US" altLang="zh-CN" sz="3200"/>
              <a:t> </a:t>
            </a:r>
            <a:r>
              <a:rPr lang="en-US" altLang="zh-CN" sz="2800"/>
              <a:t> </a:t>
            </a:r>
            <a:r>
              <a:rPr lang="zh-CN" altLang="en-US" sz="2000"/>
              <a:t>本学期组队参加</a:t>
            </a:r>
            <a:r>
              <a:rPr lang="zh-CN" altLang="en-US" sz="2000">
                <a:solidFill>
                  <a:srgbClr val="FF0000"/>
                </a:solidFill>
              </a:rPr>
              <a:t>第十一届</a:t>
            </a:r>
            <a:r>
              <a:rPr lang="en-US" altLang="zh-CN" sz="2000">
                <a:solidFill>
                  <a:srgbClr val="FF0000"/>
                </a:solidFill>
              </a:rPr>
              <a:t>“</a:t>
            </a:r>
            <a:r>
              <a:rPr lang="zh-CN" altLang="en-US" sz="2000">
                <a:solidFill>
                  <a:srgbClr val="FF0000"/>
                </a:solidFill>
              </a:rPr>
              <a:t>挑战杯</a:t>
            </a:r>
            <a:r>
              <a:rPr lang="en-US" altLang="zh-CN" sz="2000">
                <a:solidFill>
                  <a:srgbClr val="FF0000"/>
                </a:solidFill>
              </a:rPr>
              <a:t>”</a:t>
            </a:r>
            <a:r>
              <a:rPr lang="zh-CN" altLang="en-US" sz="2000">
                <a:solidFill>
                  <a:srgbClr val="FF0000"/>
                </a:solidFill>
              </a:rPr>
              <a:t>电子技能竞赛</a:t>
            </a:r>
            <a:r>
              <a:rPr lang="en-US" altLang="zh-CN" sz="2000">
                <a:solidFill>
                  <a:srgbClr val="FF0000"/>
                </a:solidFill>
              </a:rPr>
              <a:t>----</a:t>
            </a:r>
            <a:r>
              <a:rPr lang="zh-CN" altLang="en-US" sz="2000">
                <a:solidFill>
                  <a:srgbClr val="FF0000"/>
                </a:solidFill>
              </a:rPr>
              <a:t>创新设计赛项</a:t>
            </a:r>
            <a:r>
              <a:rPr lang="zh-CN" altLang="en-US" sz="2000"/>
              <a:t>，并赢得该赛项</a:t>
            </a:r>
            <a:r>
              <a:rPr lang="zh-CN" altLang="en-US" sz="2000">
                <a:highlight>
                  <a:srgbClr val="FFFF00"/>
                </a:highlight>
              </a:rPr>
              <a:t>第五名</a:t>
            </a:r>
            <a:r>
              <a:rPr lang="zh-CN" altLang="en-US" sz="2000"/>
              <a:t>的佳绩</a:t>
            </a:r>
            <a:r>
              <a:rPr lang="zh-CN" altLang="en-US" sz="2000">
                <a:sym typeface="+mn-ea"/>
              </a:rPr>
              <a:t>。</a:t>
            </a:r>
            <a:endParaRPr lang="zh-CN" altLang="en-US" sz="20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四</a:t>
            </a:r>
            <a:r>
              <a:rPr lang="en-US" altLang="zh-CN" sz="3200" b="1"/>
              <a:t>.</a:t>
            </a:r>
            <a:r>
              <a:rPr lang="zh-CN" altLang="en-US" sz="3200" b="1"/>
              <a:t>课外比赛：</a:t>
            </a:r>
            <a:endParaRPr lang="zh-CN" altLang="en-US" sz="3200" b="1"/>
          </a:p>
        </p:txBody>
      </p:sp>
      <p:pic>
        <p:nvPicPr>
          <p:cNvPr id="2" name="图片 1" descr="qq_pic_merged_17189928073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85" y="4426585"/>
            <a:ext cx="2833370" cy="21221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7510" y="2011680"/>
            <a:ext cx="11185525" cy="1417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③固定翼飞行挑战赛：</a:t>
            </a:r>
            <a:endParaRPr lang="zh-CN" altLang="en-US" sz="3200"/>
          </a:p>
          <a:p>
            <a:pPr>
              <a:lnSpc>
                <a:spcPct val="120000"/>
              </a:lnSpc>
            </a:pPr>
            <a:r>
              <a:rPr lang="en-US" altLang="zh-CN" sz="3200"/>
              <a:t>  </a:t>
            </a:r>
            <a:r>
              <a:rPr lang="zh-CN" altLang="en-US" sz="2000"/>
              <a:t>本学期组队参加</a:t>
            </a:r>
            <a:r>
              <a:rPr lang="zh-CN" altLang="en-US" sz="2000">
                <a:solidFill>
                  <a:srgbClr val="FF0000"/>
                </a:solidFill>
              </a:rPr>
              <a:t>第一届</a:t>
            </a:r>
            <a:r>
              <a:rPr lang="en-US" altLang="zh-CN" sz="2000">
                <a:solidFill>
                  <a:srgbClr val="FF0000"/>
                </a:solidFill>
              </a:rPr>
              <a:t>“</a:t>
            </a:r>
            <a:r>
              <a:rPr lang="zh-CN" altLang="en-US" sz="2000">
                <a:solidFill>
                  <a:srgbClr val="FF0000"/>
                </a:solidFill>
              </a:rPr>
              <a:t>逐梦蓝天</a:t>
            </a:r>
            <a:r>
              <a:rPr lang="en-US" altLang="zh-CN" sz="2000">
                <a:solidFill>
                  <a:srgbClr val="FF0000"/>
                </a:solidFill>
              </a:rPr>
              <a:t>”</a:t>
            </a:r>
            <a:r>
              <a:rPr lang="zh-CN" altLang="en-US" sz="2000">
                <a:solidFill>
                  <a:srgbClr val="FF0000"/>
                </a:solidFill>
              </a:rPr>
              <a:t>系列之固定翼飞行挑战赛</a:t>
            </a:r>
            <a:r>
              <a:rPr lang="zh-CN" altLang="en-US" sz="2000"/>
              <a:t>，并赢得该</a:t>
            </a:r>
            <a:r>
              <a:rPr lang="zh-CN" altLang="en-US" sz="2000">
                <a:highlight>
                  <a:srgbClr val="FFFF00"/>
                </a:highlight>
              </a:rPr>
              <a:t>第三名</a:t>
            </a:r>
            <a:r>
              <a:rPr lang="zh-CN" altLang="en-US" sz="2000"/>
              <a:t>的佳绩</a:t>
            </a:r>
            <a:r>
              <a:rPr lang="zh-CN" altLang="en-US" sz="2000">
                <a:sym typeface="+mn-ea"/>
              </a:rPr>
              <a:t>。</a:t>
            </a:r>
            <a:endParaRPr lang="zh-CN" altLang="en-US" sz="2000">
              <a:sym typeface="+mn-ea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4152265" y="4426585"/>
            <a:ext cx="3442335" cy="2121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97510" y="3124835"/>
            <a:ext cx="11185525" cy="1226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④数学建模：</a:t>
            </a:r>
            <a:endParaRPr lang="zh-CN" altLang="en-US" sz="3200"/>
          </a:p>
          <a:p>
            <a:pPr>
              <a:lnSpc>
                <a:spcPct val="120000"/>
              </a:lnSpc>
            </a:pPr>
            <a:r>
              <a:rPr lang="en-US" altLang="zh-CN" sz="3200"/>
              <a:t> </a:t>
            </a:r>
            <a:r>
              <a:rPr lang="en-US" altLang="zh-CN" sz="2800"/>
              <a:t> </a:t>
            </a:r>
            <a:r>
              <a:rPr lang="zh-CN" altLang="en-US" sz="2000"/>
              <a:t>本学期参加</a:t>
            </a:r>
            <a:r>
              <a:rPr lang="zh-CN" altLang="en-US" sz="2000">
                <a:solidFill>
                  <a:srgbClr val="FF0000"/>
                </a:solidFill>
              </a:rPr>
              <a:t>数学建模</a:t>
            </a:r>
            <a:r>
              <a:rPr lang="zh-CN" altLang="en-US" sz="2000"/>
              <a:t>培训课，对数模相关知识进行了学习，并加强了对</a:t>
            </a:r>
            <a:r>
              <a:rPr lang="en-US" altLang="zh-CN" sz="2000">
                <a:highlight>
                  <a:srgbClr val="FFFF00"/>
                </a:highlight>
              </a:rPr>
              <a:t>MATLAB</a:t>
            </a:r>
            <a:r>
              <a:rPr lang="zh-CN" altLang="en-US" sz="2000"/>
              <a:t>的理解</a:t>
            </a:r>
            <a:r>
              <a:rPr lang="zh-CN" altLang="en-US" sz="2000">
                <a:sym typeface="+mn-ea"/>
              </a:rPr>
              <a:t>。</a:t>
            </a:r>
            <a:endParaRPr lang="zh-CN" altLang="en-US" sz="2000">
              <a:sym typeface="+mn-ea"/>
            </a:endParaRPr>
          </a:p>
        </p:txBody>
      </p:sp>
      <p:pic>
        <p:nvPicPr>
          <p:cNvPr id="9" name="图片 8" descr="Screenshot_20240622_0209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440" y="4351655"/>
            <a:ext cx="2251075" cy="22142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775335"/>
            <a:ext cx="6254750" cy="3470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①获奖情况：</a:t>
            </a:r>
            <a:endParaRPr lang="zh-CN" altLang="en-US" sz="2000"/>
          </a:p>
          <a:p>
            <a:pPr>
              <a:lnSpc>
                <a:spcPct val="120000"/>
              </a:lnSpc>
            </a:pPr>
            <a:r>
              <a:rPr lang="zh-CN" altLang="en-US" sz="2000">
                <a:sym typeface="+mn-ea"/>
              </a:rPr>
              <a:t>重庆大学</a:t>
            </a:r>
            <a:r>
              <a:rPr lang="en-US" altLang="zh-CN" sz="2000">
                <a:sym typeface="+mn-ea"/>
              </a:rPr>
              <a:t>VEX</a:t>
            </a:r>
            <a:r>
              <a:rPr lang="zh-CN" altLang="en-US" sz="2000">
                <a:sym typeface="+mn-ea"/>
              </a:rPr>
              <a:t>校赛</a:t>
            </a:r>
            <a:r>
              <a:rPr lang="en-US" altLang="zh-CN" sz="2000">
                <a:sym typeface="+mn-ea"/>
              </a:rPr>
              <a:t>——</a:t>
            </a:r>
            <a:r>
              <a:rPr lang="zh-CN" altLang="en-US" sz="2000">
                <a:sym typeface="+mn-ea"/>
              </a:rPr>
              <a:t>第一名</a:t>
            </a:r>
            <a:endParaRPr lang="zh-CN" altLang="en-US" sz="20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/>
              <a:t>国防教育月</a:t>
            </a:r>
            <a:r>
              <a:rPr lang="en-US" altLang="zh-CN" sz="2000"/>
              <a:t>“</a:t>
            </a:r>
            <a:r>
              <a:rPr lang="zh-CN" altLang="en-US" sz="2000"/>
              <a:t>定向越野</a:t>
            </a:r>
            <a:r>
              <a:rPr lang="en-US" altLang="zh-CN" sz="2000"/>
              <a:t>”</a:t>
            </a:r>
            <a:r>
              <a:rPr lang="zh-CN" altLang="en-US" sz="2000"/>
              <a:t>比赛</a:t>
            </a:r>
            <a:r>
              <a:rPr lang="en-US" altLang="zh-CN" sz="2000"/>
              <a:t>——</a:t>
            </a:r>
            <a:r>
              <a:rPr lang="zh-CN" altLang="en-US" sz="2000"/>
              <a:t>第一名</a:t>
            </a:r>
            <a:r>
              <a:rPr lang="en-US" altLang="zh-CN" sz="3200"/>
              <a:t> </a:t>
            </a:r>
            <a:r>
              <a:rPr lang="en-US" altLang="zh-CN" sz="2800"/>
              <a:t> </a:t>
            </a:r>
            <a:endParaRPr lang="en-US" altLang="zh-CN" sz="2800"/>
          </a:p>
          <a:p>
            <a:pPr>
              <a:lnSpc>
                <a:spcPct val="120000"/>
              </a:lnSpc>
            </a:pPr>
            <a:r>
              <a:rPr lang="zh-CN" altLang="en-US" sz="2000">
                <a:sym typeface="+mn-ea"/>
              </a:rPr>
              <a:t>第一届</a:t>
            </a:r>
            <a:r>
              <a:rPr lang="en-US" altLang="zh-CN" sz="2000">
                <a:sym typeface="+mn-ea"/>
              </a:rPr>
              <a:t>“</a:t>
            </a:r>
            <a:r>
              <a:rPr lang="zh-CN" altLang="en-US" sz="2000">
                <a:sym typeface="+mn-ea"/>
              </a:rPr>
              <a:t>逐梦蓝天</a:t>
            </a:r>
            <a:r>
              <a:rPr lang="en-US" altLang="zh-CN" sz="2000">
                <a:sym typeface="+mn-ea"/>
              </a:rPr>
              <a:t>”</a:t>
            </a:r>
            <a:r>
              <a:rPr lang="zh-CN" altLang="en-US" sz="2000">
                <a:sym typeface="+mn-ea"/>
              </a:rPr>
              <a:t>系列之固定翼飞行挑战赛</a:t>
            </a:r>
            <a:r>
              <a:rPr lang="en-US" altLang="zh-CN" sz="2000">
                <a:sym typeface="+mn-ea"/>
              </a:rPr>
              <a:t>——</a:t>
            </a:r>
            <a:r>
              <a:rPr lang="zh-CN" altLang="en-US" sz="2000">
                <a:sym typeface="+mn-ea"/>
              </a:rPr>
              <a:t>第三名</a:t>
            </a:r>
            <a:endParaRPr lang="en-US" altLang="zh-CN" sz="2000"/>
          </a:p>
          <a:p>
            <a:pPr>
              <a:lnSpc>
                <a:spcPct val="120000"/>
              </a:lnSpc>
            </a:pPr>
            <a:r>
              <a:rPr lang="zh-CN" altLang="en-US" sz="2000"/>
              <a:t>第十一届</a:t>
            </a:r>
            <a:r>
              <a:rPr lang="en-US" altLang="zh-CN" sz="2000"/>
              <a:t>“</a:t>
            </a:r>
            <a:r>
              <a:rPr lang="zh-CN" altLang="en-US" sz="2000"/>
              <a:t>挑战杯</a:t>
            </a:r>
            <a:r>
              <a:rPr lang="en-US" altLang="zh-CN" sz="2000"/>
              <a:t>”</a:t>
            </a:r>
            <a:r>
              <a:rPr lang="zh-CN" altLang="en-US" sz="2000"/>
              <a:t>电子技能竞赛</a:t>
            </a:r>
            <a:r>
              <a:rPr lang="en-US" altLang="zh-CN" sz="2000"/>
              <a:t>——</a:t>
            </a:r>
            <a:r>
              <a:rPr lang="zh-CN" altLang="en-US" sz="2000"/>
              <a:t>第五名</a:t>
            </a:r>
            <a:endParaRPr lang="zh-CN" altLang="en-US" sz="2000"/>
          </a:p>
          <a:p>
            <a:pPr>
              <a:lnSpc>
                <a:spcPct val="120000"/>
              </a:lnSpc>
            </a:pPr>
            <a:r>
              <a:rPr lang="zh-CN" altLang="en-US" sz="2000"/>
              <a:t>卓工体育文化节</a:t>
            </a:r>
            <a:r>
              <a:rPr lang="en-US" altLang="zh-CN" sz="2000"/>
              <a:t>“</a:t>
            </a:r>
            <a:r>
              <a:rPr lang="zh-CN" altLang="en-US" sz="2000"/>
              <a:t>夹乒乓球</a:t>
            </a:r>
            <a:r>
              <a:rPr lang="en-US" altLang="zh-CN" sz="2000"/>
              <a:t>”</a:t>
            </a:r>
            <a:r>
              <a:rPr lang="zh-CN" altLang="en-US" sz="2000"/>
              <a:t>项目</a:t>
            </a:r>
            <a:r>
              <a:rPr lang="en-US" altLang="zh-CN" sz="2000"/>
              <a:t>——</a:t>
            </a:r>
            <a:r>
              <a:rPr lang="zh-CN" altLang="en-US" sz="2000"/>
              <a:t>二等奖</a:t>
            </a:r>
            <a:endParaRPr lang="zh-CN" altLang="en-US" sz="2000"/>
          </a:p>
          <a:p>
            <a:pPr>
              <a:lnSpc>
                <a:spcPct val="120000"/>
              </a:lnSpc>
            </a:pPr>
            <a:r>
              <a:rPr lang="zh-CN" altLang="en-US" sz="2000">
                <a:sym typeface="+mn-ea"/>
              </a:rPr>
              <a:t>全民读书月之卓越之声</a:t>
            </a:r>
            <a:r>
              <a:rPr lang="en-US" altLang="zh-CN" sz="2000">
                <a:sym typeface="+mn-ea"/>
              </a:rPr>
              <a:t>——</a:t>
            </a:r>
            <a:r>
              <a:rPr lang="zh-CN" altLang="en-US" sz="2000">
                <a:sym typeface="+mn-ea"/>
              </a:rPr>
              <a:t>参与奖</a:t>
            </a:r>
            <a:endParaRPr lang="zh-CN" altLang="en-US" sz="20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其它：</a:t>
            </a:r>
            <a:endParaRPr lang="zh-CN" altLang="en-US" sz="3200" b="1"/>
          </a:p>
        </p:txBody>
      </p:sp>
      <p:sp>
        <p:nvSpPr>
          <p:cNvPr id="3" name="文本框 2"/>
          <p:cNvSpPr txBox="1"/>
          <p:nvPr/>
        </p:nvSpPr>
        <p:spPr>
          <a:xfrm>
            <a:off x="397510" y="4023360"/>
            <a:ext cx="4064635" cy="2503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②任职情况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zh-CN" altLang="en-US" sz="2000"/>
              <a:t>卓工院</a:t>
            </a:r>
            <a:r>
              <a:rPr lang="zh-CN" altLang="en-US" sz="2000">
                <a:solidFill>
                  <a:schemeClr val="tx1"/>
                </a:solidFill>
              </a:rPr>
              <a:t>羽毛球队</a:t>
            </a:r>
            <a:r>
              <a:rPr lang="zh-CN" altLang="en-US" sz="2000"/>
              <a:t>队员</a:t>
            </a:r>
            <a:endParaRPr lang="zh-CN" altLang="en-US" sz="2000"/>
          </a:p>
          <a:p>
            <a:pPr>
              <a:lnSpc>
                <a:spcPct val="130000"/>
              </a:lnSpc>
            </a:pPr>
            <a:r>
              <a:rPr lang="zh-CN" altLang="en-US" sz="2000">
                <a:sym typeface="+mn-ea"/>
              </a:rPr>
              <a:t>卓工院足球队队员</a:t>
            </a:r>
            <a:endParaRPr lang="zh-CN" altLang="en-US" sz="20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>
                <a:sym typeface="+mn-ea"/>
              </a:rPr>
              <a:t>学生会智育部宣传组成员</a:t>
            </a:r>
            <a:endParaRPr lang="zh-CN" altLang="en-US" sz="20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>
                <a:sym typeface="+mn-ea"/>
              </a:rPr>
              <a:t>卓工院助教俱乐部成员</a:t>
            </a:r>
            <a:endParaRPr lang="zh-CN" altLang="en-US" sz="20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83860" y="3790315"/>
            <a:ext cx="4766310" cy="2736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③其它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zh-CN" altLang="en-US" sz="2000">
                <a:sym typeface="+mn-ea"/>
              </a:rPr>
              <a:t>坚持阅读，本学期累计看完</a:t>
            </a:r>
            <a:r>
              <a:rPr lang="en-US" altLang="zh-CN" sz="2000">
                <a:sym typeface="+mn-ea"/>
              </a:rPr>
              <a:t>3</a:t>
            </a:r>
            <a:r>
              <a:rPr lang="zh-CN" altLang="en-US" sz="2000">
                <a:sym typeface="+mn-ea"/>
              </a:rPr>
              <a:t>本课外书</a:t>
            </a:r>
            <a:endParaRPr lang="zh-CN" altLang="en-US" sz="20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>
                <a:sym typeface="+mn-ea"/>
              </a:rPr>
              <a:t>坚持锻炼身体，本学期体育课得到满分的成绩。</a:t>
            </a:r>
            <a:endParaRPr lang="zh-CN" altLang="en-US" sz="20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>
                <a:sym typeface="+mn-ea"/>
              </a:rPr>
              <a:t>坚持为集体服务，多次打扫实验室，主动报名志愿者。</a:t>
            </a:r>
            <a:endParaRPr lang="zh-CN" altLang="en-US" sz="2000">
              <a:sym typeface="+mn-ea"/>
            </a:endParaRPr>
          </a:p>
        </p:txBody>
      </p:sp>
      <p:pic>
        <p:nvPicPr>
          <p:cNvPr id="10" name="图片 9" descr="Screenshot_20240622_0231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51650" y="1115695"/>
            <a:ext cx="4194810" cy="777875"/>
          </a:xfrm>
          <a:prstGeom prst="rect">
            <a:avLst/>
          </a:prstGeom>
        </p:spPr>
      </p:pic>
      <p:pic>
        <p:nvPicPr>
          <p:cNvPr id="11" name="图片 10" descr="Screenshot_20240622_02280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23130" y="1008380"/>
            <a:ext cx="1908810" cy="885190"/>
          </a:xfrm>
          <a:prstGeom prst="rect">
            <a:avLst/>
          </a:prstGeom>
        </p:spPr>
      </p:pic>
      <p:pic>
        <p:nvPicPr>
          <p:cNvPr id="12" name="图片 11" descr="Screenshot_20240622_02284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51650" y="2077085"/>
            <a:ext cx="3811270" cy="703580"/>
          </a:xfrm>
          <a:prstGeom prst="rect">
            <a:avLst/>
          </a:prstGeom>
        </p:spPr>
      </p:pic>
      <p:pic>
        <p:nvPicPr>
          <p:cNvPr id="13" name="图片 12" descr="Screenshot_20240622_02302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51650" y="2997200"/>
            <a:ext cx="4194175" cy="57658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847725"/>
            <a:ext cx="11185525" cy="5343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zh-CN" altLang="en-US" sz="3200"/>
              <a:t>①</a:t>
            </a:r>
            <a:r>
              <a:rPr lang="zh-CN" altLang="en-US" sz="3200">
                <a:highlight>
                  <a:srgbClr val="FFFF00"/>
                </a:highlight>
              </a:rPr>
              <a:t>备赛</a:t>
            </a:r>
            <a:r>
              <a:rPr lang="en-US" altLang="zh-CN" sz="3200">
                <a:highlight>
                  <a:srgbClr val="FFFF00"/>
                </a:highlight>
              </a:rPr>
              <a:t>Robocon</a:t>
            </a:r>
            <a:r>
              <a:rPr lang="zh-CN" altLang="en-US" sz="3200"/>
              <a:t>：</a:t>
            </a:r>
            <a:r>
              <a:rPr lang="en-US" altLang="zh-CN" sz="2800"/>
              <a:t>7</a:t>
            </a:r>
            <a:r>
              <a:rPr lang="zh-CN" altLang="en-US" sz="2800"/>
              <a:t>月</a:t>
            </a:r>
            <a:r>
              <a:rPr lang="en-US" altLang="zh-CN" sz="2800"/>
              <a:t>RC</a:t>
            </a:r>
            <a:r>
              <a:rPr lang="zh-CN" altLang="en-US" sz="2800"/>
              <a:t>战队将前往江苏比赛，需尽快完成装车和调试。</a:t>
            </a:r>
            <a:endParaRPr lang="zh-CN" altLang="en-US" sz="2800"/>
          </a:p>
          <a:p>
            <a:pPr>
              <a:lnSpc>
                <a:spcPct val="140000"/>
              </a:lnSpc>
            </a:pPr>
            <a:r>
              <a:rPr lang="zh-CN" altLang="en-US" sz="3200">
                <a:sym typeface="+mn-ea"/>
              </a:rPr>
              <a:t>②</a:t>
            </a:r>
            <a:r>
              <a:rPr lang="zh-CN" altLang="en-US" sz="3200">
                <a:highlight>
                  <a:srgbClr val="FFFF00"/>
                </a:highlight>
                <a:sym typeface="+mn-ea"/>
              </a:rPr>
              <a:t>备赛</a:t>
            </a:r>
            <a:r>
              <a:rPr lang="en-US" altLang="zh-CN" sz="3200">
                <a:highlight>
                  <a:srgbClr val="FFFF00"/>
                </a:highlight>
                <a:sym typeface="+mn-ea"/>
              </a:rPr>
              <a:t>VEX</a:t>
            </a:r>
            <a:r>
              <a:rPr lang="zh-CN" altLang="en-US" sz="3200">
                <a:sym typeface="+mn-ea"/>
              </a:rPr>
              <a:t>：</a:t>
            </a:r>
            <a:r>
              <a:rPr lang="en-US" altLang="zh-CN" sz="2800">
                <a:sym typeface="+mn-ea"/>
              </a:rPr>
              <a:t>7</a:t>
            </a:r>
            <a:r>
              <a:rPr lang="zh-CN" altLang="en-US" sz="2800">
                <a:sym typeface="+mn-ea"/>
              </a:rPr>
              <a:t>月</a:t>
            </a:r>
            <a:r>
              <a:rPr lang="en-US" altLang="zh-CN" sz="2800">
                <a:sym typeface="+mn-ea"/>
              </a:rPr>
              <a:t>20</a:t>
            </a:r>
            <a:r>
              <a:rPr lang="zh-CN" altLang="en-US" sz="2800">
                <a:sym typeface="+mn-ea"/>
              </a:rPr>
              <a:t>日将随队前往武汉比赛，需尽快完成装车和调试，以及新赛季车的设计和建模。</a:t>
            </a:r>
            <a:endParaRPr lang="zh-CN" altLang="en-US" sz="32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3200"/>
              <a:t>③</a:t>
            </a:r>
            <a:r>
              <a:rPr lang="zh-CN" altLang="en-US" sz="3200">
                <a:highlight>
                  <a:srgbClr val="FFFF00"/>
                </a:highlight>
              </a:rPr>
              <a:t>备赛</a:t>
            </a:r>
            <a:r>
              <a:rPr lang="en-US" altLang="zh-CN" sz="3200">
                <a:highlight>
                  <a:srgbClr val="FFFF00"/>
                </a:highlight>
              </a:rPr>
              <a:t>RoboCup</a:t>
            </a:r>
            <a:r>
              <a:rPr lang="zh-CN" altLang="en-US" sz="3200"/>
              <a:t>：</a:t>
            </a:r>
            <a:r>
              <a:rPr lang="en-US" altLang="zh-CN" sz="2800"/>
              <a:t>7</a:t>
            </a:r>
            <a:r>
              <a:rPr lang="zh-CN" altLang="en-US" sz="2800"/>
              <a:t>月</a:t>
            </a:r>
            <a:r>
              <a:rPr lang="en-US" altLang="zh-CN" sz="2800"/>
              <a:t>28</a:t>
            </a:r>
            <a:r>
              <a:rPr lang="zh-CN" altLang="en-US" sz="2800"/>
              <a:t>日将举行中国机器人大赛重庆区域赛，</a:t>
            </a:r>
            <a:r>
              <a:rPr lang="zh-CN" altLang="en-US" sz="2800">
                <a:sym typeface="+mn-ea"/>
              </a:rPr>
              <a:t>，需尽快完成装车和调试。</a:t>
            </a:r>
            <a:endParaRPr lang="zh-CN" altLang="en-US" sz="3200"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3200"/>
          </a:p>
          <a:p>
            <a:pPr>
              <a:lnSpc>
                <a:spcPct val="120000"/>
              </a:lnSpc>
            </a:pPr>
            <a:r>
              <a:rPr lang="zh-CN" altLang="en-US" sz="3200">
                <a:solidFill>
                  <a:srgbClr val="FF0000"/>
                </a:solidFill>
              </a:rPr>
              <a:t>预计留校到</a:t>
            </a:r>
            <a:r>
              <a:rPr lang="en-US" altLang="zh-CN" sz="3200">
                <a:solidFill>
                  <a:srgbClr val="FF0000"/>
                </a:solidFill>
              </a:rPr>
              <a:t>8</a:t>
            </a:r>
            <a:r>
              <a:rPr lang="zh-CN" altLang="en-US" sz="3200">
                <a:solidFill>
                  <a:srgbClr val="FF0000"/>
                </a:solidFill>
              </a:rPr>
              <a:t>月</a:t>
            </a:r>
            <a:r>
              <a:rPr lang="zh-CN" altLang="en-US" sz="3200"/>
              <a:t>，备赛剩余时间计划系统性学习《</a:t>
            </a:r>
            <a:r>
              <a:rPr lang="en-US" altLang="zh-CN" sz="3200"/>
              <a:t>STM32Cube</a:t>
            </a:r>
            <a:r>
              <a:rPr lang="zh-CN" altLang="en-US" sz="3200"/>
              <a:t>高效开发教程》，并完成</a:t>
            </a:r>
            <a:r>
              <a:rPr lang="en-US" altLang="zh-CN" sz="3200"/>
              <a:t>stm32</a:t>
            </a:r>
            <a:r>
              <a:rPr lang="zh-CN" altLang="en-US" sz="3200"/>
              <a:t>手表项目。</a:t>
            </a:r>
            <a:endParaRPr lang="zh-CN" altLang="en-US" sz="32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五</a:t>
            </a:r>
            <a:r>
              <a:rPr lang="en-US" altLang="zh-CN" sz="3200" b="1"/>
              <a:t>.</a:t>
            </a:r>
            <a:r>
              <a:rPr lang="zh-CN" altLang="en-US" sz="3200" b="1"/>
              <a:t>未来实践规划：</a:t>
            </a:r>
            <a:endParaRPr lang="zh-CN" altLang="en-US" sz="3200" b="1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0514965" y="287020"/>
            <a:ext cx="13233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600" dirty="0">
                <a:solidFill>
                  <a:schemeClr val="bg2"/>
                </a:solidFill>
              </a:rPr>
              <a:t>CQEIE 2023</a:t>
            </a:r>
            <a:endParaRPr lang="en-US" altLang="zh-CN" sz="1600" dirty="0">
              <a:solidFill>
                <a:schemeClr val="bg2"/>
              </a:solidFill>
            </a:endParaRPr>
          </a:p>
        </p:txBody>
      </p:sp>
      <p:pic>
        <p:nvPicPr>
          <p:cNvPr id="21" name="图片 20" descr="资源 13@3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7025" y="241935"/>
            <a:ext cx="3489960" cy="66167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901045" y="925830"/>
            <a:ext cx="629920" cy="5411470"/>
            <a:chOff x="17167" y="1458"/>
            <a:chExt cx="992" cy="8522"/>
          </a:xfrm>
        </p:grpSpPr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7553" y="1458"/>
              <a:ext cx="593" cy="240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未来卓越工程师摇篮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7167" y="1458"/>
              <a:ext cx="621" cy="25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中国新工科教育探路者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7167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Explorer of New Engineering Education in China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17539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Cradle of Future Elite Engineers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174365" y="2584450"/>
            <a:ext cx="5843270" cy="2394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8800" b="1">
                <a:solidFill>
                  <a:schemeClr val="bg1"/>
                </a:solidFill>
              </a:rPr>
              <a:t>Thank you!</a:t>
            </a:r>
            <a:endParaRPr lang="en-US" altLang="zh-CN" sz="88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3350" y="1066165"/>
            <a:ext cx="93859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solidFill>
                  <a:schemeClr val="bg1"/>
                </a:solidFill>
              </a:rPr>
              <a:t>“</a:t>
            </a:r>
            <a:r>
              <a:rPr lang="zh-CN" altLang="en-US" sz="3200">
                <a:solidFill>
                  <a:schemeClr val="bg1"/>
                </a:solidFill>
              </a:rPr>
              <a:t>不要因为一时不见效果而焦躁，重要的是平日里不驰不倦，坚持不懈。</a:t>
            </a:r>
            <a:r>
              <a:rPr lang="en-US" altLang="zh-CN" sz="3200">
                <a:solidFill>
                  <a:schemeClr val="bg1"/>
                </a:solidFill>
              </a:rPr>
              <a:t>”         --------</a:t>
            </a:r>
            <a:r>
              <a:rPr lang="zh-CN" altLang="en-US" sz="3200">
                <a:solidFill>
                  <a:schemeClr val="bg1"/>
                </a:solidFill>
              </a:rPr>
              <a:t>稻盛和夫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0514965" y="287020"/>
            <a:ext cx="13233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600" dirty="0">
                <a:solidFill>
                  <a:schemeClr val="bg2"/>
                </a:solidFill>
              </a:rPr>
              <a:t>CQEIE 2023</a:t>
            </a:r>
            <a:endParaRPr lang="en-US" altLang="zh-CN" sz="1600" dirty="0">
              <a:solidFill>
                <a:schemeClr val="bg2"/>
              </a:solidFill>
            </a:endParaRPr>
          </a:p>
        </p:txBody>
      </p:sp>
      <p:pic>
        <p:nvPicPr>
          <p:cNvPr id="21" name="图片 20" descr="资源 13@3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7025" y="241935"/>
            <a:ext cx="3489960" cy="66167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901045" y="925830"/>
            <a:ext cx="629920" cy="5411470"/>
            <a:chOff x="17167" y="1458"/>
            <a:chExt cx="992" cy="8522"/>
          </a:xfrm>
        </p:grpSpPr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7553" y="1458"/>
              <a:ext cx="593" cy="240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未来卓越工程师摇篮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7167" y="1458"/>
              <a:ext cx="621" cy="25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中国新工科教育探路者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7167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Explorer of New Engineering Education in China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17539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Cradle of Future Elite Engineers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</p:grpSp>
      <p:pic>
        <p:nvPicPr>
          <p:cNvPr id="3" name="C9F754DE-2CAD-44b6-B708-469DEB6407EB-1" descr="C:/Users/dell/AppData/Local/Temp/wpp.VyWgtswp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188" y="1103630"/>
            <a:ext cx="10101580" cy="49987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90880" y="118999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目录</a:t>
            </a:r>
            <a:r>
              <a:rPr lang="zh-CN" altLang="en-US" sz="4800" b="1">
                <a:solidFill>
                  <a:schemeClr val="bg1"/>
                </a:solidFill>
              </a:rPr>
              <a:t>：</a:t>
            </a:r>
            <a:endParaRPr lang="zh-CN" altLang="en-US" sz="4800" b="1">
              <a:solidFill>
                <a:schemeClr val="bg1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2318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RoboMaster</a:t>
            </a:r>
            <a:r>
              <a:rPr lang="zh-CN" altLang="en-US" sz="3200"/>
              <a:t>：我在本学期加入</a:t>
            </a:r>
            <a:r>
              <a:rPr lang="en-US" altLang="zh-CN" sz="3200">
                <a:highlight>
                  <a:srgbClr val="FFFF00"/>
                </a:highlight>
              </a:rPr>
              <a:t>RoboMaster</a:t>
            </a:r>
            <a:r>
              <a:rPr lang="zh-CN" altLang="en-US" sz="3200">
                <a:highlight>
                  <a:srgbClr val="FFFF00"/>
                </a:highlight>
              </a:rPr>
              <a:t>战队硬件组</a:t>
            </a:r>
            <a:r>
              <a:rPr lang="zh-CN" altLang="en-US" sz="3200"/>
              <a:t>，接管</a:t>
            </a:r>
            <a:r>
              <a:rPr lang="en-US" altLang="zh-CN" sz="3200">
                <a:solidFill>
                  <a:srgbClr val="FF0000"/>
                </a:solidFill>
              </a:rPr>
              <a:t>4</a:t>
            </a:r>
            <a:r>
              <a:rPr lang="zh-CN" altLang="en-US" sz="3200">
                <a:solidFill>
                  <a:srgbClr val="FF0000"/>
                </a:solidFill>
              </a:rPr>
              <a:t>号步兵</a:t>
            </a:r>
            <a:r>
              <a:rPr lang="zh-CN" altLang="en-US" sz="3200"/>
              <a:t>的工作，负责</a:t>
            </a:r>
            <a:r>
              <a:rPr lang="zh-CN" altLang="en-US" sz="3200">
                <a:solidFill>
                  <a:srgbClr val="FF0000"/>
                </a:solidFill>
              </a:rPr>
              <a:t>优化线路排布和画</a:t>
            </a:r>
            <a:r>
              <a:rPr lang="en-US" altLang="zh-CN" sz="3200">
                <a:solidFill>
                  <a:srgbClr val="FF0000"/>
                </a:solidFill>
              </a:rPr>
              <a:t>PCB</a:t>
            </a:r>
            <a:r>
              <a:rPr lang="zh-CN" altLang="en-US" sz="3200">
                <a:solidFill>
                  <a:srgbClr val="FF0000"/>
                </a:solidFill>
              </a:rPr>
              <a:t>板</a:t>
            </a:r>
            <a:r>
              <a:rPr lang="zh-CN" altLang="en-US" sz="3200"/>
              <a:t>的工作。在此期间掌握了</a:t>
            </a:r>
            <a:r>
              <a:rPr lang="zh-CN" altLang="en-US" sz="3200">
                <a:highlight>
                  <a:srgbClr val="FFFF00"/>
                </a:highlight>
              </a:rPr>
              <a:t>嘉立创</a:t>
            </a:r>
            <a:r>
              <a:rPr lang="zh-CN" altLang="en-US" sz="3200"/>
              <a:t>的使用，并熟悉了机器车的基本电路组成。</a:t>
            </a:r>
            <a:endParaRPr lang="zh-CN" altLang="en-US" sz="3200"/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7811770" y="5179695"/>
            <a:ext cx="2792095" cy="1594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战队实践：</a:t>
            </a:r>
            <a:endParaRPr lang="zh-CN" altLang="en-US" sz="3200" b="1"/>
          </a:p>
        </p:txBody>
      </p:sp>
      <p:pic>
        <p:nvPicPr>
          <p:cNvPr id="19" name="图片 19" descr="5%$Z0UL@144@V{F1~A2DT63"/>
          <p:cNvPicPr>
            <a:picLocks noChangeAspect="1"/>
          </p:cNvPicPr>
          <p:nvPr/>
        </p:nvPicPr>
        <p:blipFill>
          <a:blip r:embed="rId5"/>
          <a:srcRect b="17048"/>
          <a:stretch>
            <a:fillRect/>
          </a:stretch>
        </p:blipFill>
        <p:spPr>
          <a:xfrm>
            <a:off x="547370" y="3105150"/>
            <a:ext cx="6299835" cy="3086735"/>
          </a:xfrm>
          <a:prstGeom prst="rect">
            <a:avLst/>
          </a:prstGeom>
        </p:spPr>
      </p:pic>
      <p:pic>
        <p:nvPicPr>
          <p:cNvPr id="21" name="图片 21" descr="P2]GQK)3RCDG7UOXO23T{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795" y="2852420"/>
            <a:ext cx="4161155" cy="22078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2823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②</a:t>
            </a:r>
            <a:r>
              <a:rPr lang="en-US" altLang="zh-CN" sz="3200"/>
              <a:t>VEX</a:t>
            </a:r>
            <a:r>
              <a:rPr lang="zh-CN" altLang="en-US" sz="3200"/>
              <a:t>：</a:t>
            </a:r>
            <a:r>
              <a:rPr lang="zh-CN" altLang="en-US" sz="2400"/>
              <a:t>我在本学期加入</a:t>
            </a:r>
            <a:r>
              <a:rPr lang="en-US" altLang="zh-CN" sz="2400">
                <a:highlight>
                  <a:srgbClr val="FFFF00"/>
                </a:highlight>
              </a:rPr>
              <a:t>VEX</a:t>
            </a:r>
            <a:r>
              <a:rPr lang="zh-CN" altLang="en-US" sz="2400">
                <a:highlight>
                  <a:srgbClr val="FFFF00"/>
                </a:highlight>
              </a:rPr>
              <a:t>校队机械组</a:t>
            </a:r>
            <a:r>
              <a:rPr lang="zh-CN" altLang="en-US" sz="2400"/>
              <a:t>，负责CQU3机器车的机械工作，</a:t>
            </a:r>
            <a:r>
              <a:rPr sz="2400"/>
              <a:t>与组员共同完成</a:t>
            </a:r>
            <a:r>
              <a:rPr lang="en-US" sz="2400">
                <a:solidFill>
                  <a:srgbClr val="FF0000"/>
                </a:solidFill>
              </a:rPr>
              <a:t>CQU</a:t>
            </a:r>
            <a:r>
              <a:rPr sz="2400">
                <a:solidFill>
                  <a:srgbClr val="FF0000"/>
                </a:solidFill>
              </a:rPr>
              <a:t>3的设计与组装</a:t>
            </a:r>
            <a:r>
              <a:rPr sz="2400"/>
              <a:t>，并负责帮助电控组维修</a:t>
            </a:r>
            <a:r>
              <a:rPr lang="zh-CN" altLang="en-US" sz="2400"/>
              <a:t>。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 </a:t>
            </a:r>
            <a:r>
              <a:rPr lang="en-US" altLang="zh-CN" sz="2400"/>
              <a:t> </a:t>
            </a:r>
            <a:r>
              <a:rPr lang="zh-CN" altLang="en-US" sz="2400"/>
              <a:t>后期加入机械2组，帮助完成</a:t>
            </a:r>
            <a:r>
              <a:rPr lang="zh-CN" altLang="en-US" sz="2400">
                <a:solidFill>
                  <a:srgbClr val="FF0000"/>
                </a:solidFill>
              </a:rPr>
              <a:t>2号车的组装和改进</a:t>
            </a:r>
            <a:r>
              <a:rPr lang="zh-CN" altLang="en-US" sz="2400"/>
              <a:t>。在此期间加强了建模等机械技能，并加深了对机械结构的认识。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战队实践：</a:t>
            </a:r>
            <a:endParaRPr lang="zh-CN" altLang="en-US" sz="3200" b="1"/>
          </a:p>
        </p:txBody>
      </p:sp>
      <p:pic>
        <p:nvPicPr>
          <p:cNvPr id="38" name="图片 38" descr="qq_pic_merged_1718568285647"/>
          <p:cNvPicPr>
            <a:picLocks noChangeAspect="1"/>
          </p:cNvPicPr>
          <p:nvPr/>
        </p:nvPicPr>
        <p:blipFill>
          <a:blip r:embed="rId4"/>
          <a:srcRect t="4693" b="11398"/>
          <a:stretch>
            <a:fillRect/>
          </a:stretch>
        </p:blipFill>
        <p:spPr>
          <a:xfrm>
            <a:off x="1004570" y="3091180"/>
            <a:ext cx="4373245" cy="323215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6234430" y="4504055"/>
            <a:ext cx="3975100" cy="2191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6374765" y="2581275"/>
            <a:ext cx="3373120" cy="185547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2085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</a:t>
            </a:r>
            <a:r>
              <a:rPr lang="en-US" altLang="zh-CN" sz="3200"/>
              <a:t>Robocon</a:t>
            </a:r>
            <a:r>
              <a:rPr lang="zh-CN" altLang="en-US" sz="3200"/>
              <a:t>：</a:t>
            </a:r>
            <a:r>
              <a:rPr lang="zh-CN" altLang="en-US" sz="2400"/>
              <a:t>我在本学期加入</a:t>
            </a:r>
            <a:r>
              <a:rPr lang="en-US" altLang="zh-CN" sz="2400">
                <a:highlight>
                  <a:srgbClr val="FFFF00"/>
                </a:highlight>
              </a:rPr>
              <a:t>RC</a:t>
            </a:r>
            <a:r>
              <a:rPr lang="zh-CN" altLang="en-US" sz="2400">
                <a:highlight>
                  <a:srgbClr val="FFFF00"/>
                </a:highlight>
              </a:rPr>
              <a:t>战队机械组</a:t>
            </a:r>
            <a:r>
              <a:rPr lang="zh-CN" altLang="en-US" sz="2400"/>
              <a:t>，负责</a:t>
            </a:r>
            <a:r>
              <a:rPr lang="en-US" altLang="zh-CN" sz="2400">
                <a:solidFill>
                  <a:srgbClr val="FF0000"/>
                </a:solidFill>
              </a:rPr>
              <a:t>R1</a:t>
            </a:r>
            <a:r>
              <a:rPr lang="zh-CN" altLang="en-US" sz="2400">
                <a:solidFill>
                  <a:srgbClr val="FF0000"/>
                </a:solidFill>
              </a:rPr>
              <a:t>机器车的机械工作</a:t>
            </a:r>
            <a:r>
              <a:rPr lang="zh-CN" altLang="en-US" sz="2400"/>
              <a:t>，</a:t>
            </a:r>
            <a:r>
              <a:rPr sz="2400"/>
              <a:t>完成</a:t>
            </a:r>
            <a:r>
              <a:rPr lang="zh-CN" sz="2400"/>
              <a:t>了</a:t>
            </a:r>
            <a:r>
              <a:rPr lang="zh-CN" sz="2400">
                <a:solidFill>
                  <a:srgbClr val="FF0000"/>
                </a:solidFill>
              </a:rPr>
              <a:t>捡球和发射结构</a:t>
            </a:r>
            <a:r>
              <a:rPr sz="2400"/>
              <a:t>的设计</a:t>
            </a:r>
            <a:r>
              <a:rPr lang="zh-CN" sz="2400"/>
              <a:t>和建模，以及</a:t>
            </a:r>
            <a:r>
              <a:rPr lang="zh-CN" sz="2400">
                <a:solidFill>
                  <a:srgbClr val="FF0000"/>
                </a:solidFill>
              </a:rPr>
              <a:t>比赛场地</a:t>
            </a:r>
            <a:r>
              <a:rPr lang="zh-CN" sz="2400"/>
              <a:t>的建模。</a:t>
            </a:r>
            <a:endParaRPr lang="zh-CN" sz="2400"/>
          </a:p>
          <a:p>
            <a:pPr>
              <a:lnSpc>
                <a:spcPct val="120000"/>
              </a:lnSpc>
            </a:pPr>
            <a:r>
              <a:rPr lang="en-US" altLang="zh-CN" sz="2400"/>
              <a:t>  </a:t>
            </a:r>
            <a:r>
              <a:rPr lang="zh-CN" altLang="en-US" sz="2400"/>
              <a:t>同时，我还担任</a:t>
            </a:r>
            <a:r>
              <a:rPr lang="en-US" altLang="zh-CN" sz="2400">
                <a:highlight>
                  <a:srgbClr val="FFFF00"/>
                </a:highlight>
              </a:rPr>
              <a:t>RC</a:t>
            </a:r>
            <a:r>
              <a:rPr lang="zh-CN" altLang="en-US" sz="2400">
                <a:highlight>
                  <a:srgbClr val="FFFF00"/>
                </a:highlight>
              </a:rPr>
              <a:t>财务管理</a:t>
            </a:r>
            <a:r>
              <a:rPr lang="zh-CN" altLang="en-US" sz="2400"/>
              <a:t>的职位，负责</a:t>
            </a:r>
            <a:r>
              <a:rPr lang="zh-CN" altLang="en-US" sz="2400">
                <a:solidFill>
                  <a:srgbClr val="FF0000"/>
                </a:solidFill>
              </a:rPr>
              <a:t>全队物资采购与发加工</a:t>
            </a:r>
            <a:r>
              <a:rPr lang="zh-CN" altLang="en-US" sz="2400"/>
              <a:t>，以及</a:t>
            </a:r>
            <a:r>
              <a:rPr lang="zh-CN" altLang="en-US" sz="2400">
                <a:solidFill>
                  <a:srgbClr val="FF0000"/>
                </a:solidFill>
              </a:rPr>
              <a:t>物资管理和资金管理</a:t>
            </a:r>
            <a:r>
              <a:rPr lang="zh-CN" altLang="en-US" sz="2400"/>
              <a:t>等后勤工作。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战队实践：</a:t>
            </a:r>
            <a:endParaRPr lang="zh-CN" altLang="en-US" sz="3200" b="1"/>
          </a:p>
        </p:txBody>
      </p:sp>
      <p:pic>
        <p:nvPicPr>
          <p:cNvPr id="42" name="图片 42" descr="202405290052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3017520"/>
            <a:ext cx="5271770" cy="3296285"/>
          </a:xfrm>
          <a:prstGeom prst="rect">
            <a:avLst/>
          </a:prstGeom>
        </p:spPr>
      </p:pic>
      <p:pic>
        <p:nvPicPr>
          <p:cNvPr id="43" name="图片 43" descr="202405260112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900" y="2419985"/>
            <a:ext cx="2767330" cy="1729105"/>
          </a:xfrm>
          <a:prstGeom prst="rect">
            <a:avLst/>
          </a:prstGeom>
        </p:spPr>
      </p:pic>
      <p:pic>
        <p:nvPicPr>
          <p:cNvPr id="45" name="图片 45" descr="19J{6MMQ1@[NZF3A5HM$]D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465" y="2419668"/>
            <a:ext cx="2317750" cy="1682115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6713855" y="4149725"/>
            <a:ext cx="3958590" cy="25984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1309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3200"/>
              <a:t>④</a:t>
            </a:r>
            <a:r>
              <a:rPr lang="en-US" altLang="zh-CN" sz="3200"/>
              <a:t>RoboCup</a:t>
            </a:r>
            <a:r>
              <a:rPr lang="zh-CN" altLang="en-US" sz="3200"/>
              <a:t>：</a:t>
            </a:r>
            <a:r>
              <a:rPr lang="zh-CN" altLang="en-US" sz="2800"/>
              <a:t>本学期备赛</a:t>
            </a:r>
            <a:r>
              <a:rPr lang="zh-CN" altLang="en-US" sz="2800">
                <a:highlight>
                  <a:srgbClr val="FFFF00"/>
                </a:highlight>
              </a:rPr>
              <a:t>中国机器人大赛水果采摘项目</a:t>
            </a:r>
            <a:r>
              <a:rPr lang="zh-CN" altLang="en-US" sz="2800"/>
              <a:t>，负责</a:t>
            </a:r>
            <a:r>
              <a:rPr lang="zh-CN" altLang="en-US" sz="2800">
                <a:highlight>
                  <a:srgbClr val="FFFF00"/>
                </a:highlight>
              </a:rPr>
              <a:t>机械与硬件</a:t>
            </a:r>
            <a:r>
              <a:rPr lang="zh-CN" altLang="en-US" sz="2800"/>
              <a:t>工作，</a:t>
            </a:r>
            <a:r>
              <a:rPr sz="2800"/>
              <a:t>完成</a:t>
            </a:r>
            <a:r>
              <a:rPr lang="zh-CN" sz="2800">
                <a:solidFill>
                  <a:srgbClr val="FF0000"/>
                </a:solidFill>
              </a:rPr>
              <a:t>整车的</a:t>
            </a:r>
            <a:r>
              <a:rPr sz="2800">
                <a:solidFill>
                  <a:srgbClr val="FF0000"/>
                </a:solidFill>
              </a:rPr>
              <a:t>设计</a:t>
            </a:r>
            <a:r>
              <a:rPr lang="zh-CN" sz="2800">
                <a:solidFill>
                  <a:srgbClr val="FF0000"/>
                </a:solidFill>
              </a:rPr>
              <a:t>和建模</a:t>
            </a:r>
            <a:r>
              <a:rPr lang="zh-CN" sz="2800"/>
              <a:t>；同时</a:t>
            </a:r>
            <a:r>
              <a:rPr lang="zh-CN" sz="2800">
                <a:highlight>
                  <a:srgbClr val="FFFF00"/>
                </a:highlight>
              </a:rPr>
              <a:t>担任组长</a:t>
            </a:r>
            <a:r>
              <a:rPr lang="zh-CN" sz="2800"/>
              <a:t>，负责小组的</a:t>
            </a:r>
            <a:r>
              <a:rPr lang="zh-CN" sz="2800">
                <a:solidFill>
                  <a:srgbClr val="FF0000"/>
                </a:solidFill>
              </a:rPr>
              <a:t>分工与进度把控</a:t>
            </a:r>
            <a:r>
              <a:rPr lang="zh-CN" sz="2800"/>
              <a:t>。</a:t>
            </a:r>
            <a:endParaRPr lang="zh-CN" sz="3200"/>
          </a:p>
          <a:p>
            <a:pPr>
              <a:lnSpc>
                <a:spcPct val="120000"/>
              </a:lnSpc>
            </a:pPr>
            <a:r>
              <a:rPr lang="en-US" altLang="zh-CN" sz="3200"/>
              <a:t>  </a:t>
            </a:r>
            <a:endParaRPr lang="en-US" altLang="zh-CN" sz="32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战队实践：</a:t>
            </a:r>
            <a:endParaRPr lang="zh-CN" altLang="en-US" sz="3200" b="1"/>
          </a:p>
        </p:txBody>
      </p:sp>
      <p:pic>
        <p:nvPicPr>
          <p:cNvPr id="46" name="图片 46" descr="202403231635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" y="2787015"/>
            <a:ext cx="5695315" cy="3561715"/>
          </a:xfrm>
          <a:prstGeom prst="rect">
            <a:avLst/>
          </a:prstGeom>
        </p:spPr>
      </p:pic>
      <p:pic>
        <p:nvPicPr>
          <p:cNvPr id="48" name="图片 48" descr="Cache_2fdd9fb4e9cdcbe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205" y="2240915"/>
            <a:ext cx="1509395" cy="20142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r="71587"/>
          <a:stretch>
            <a:fillRect/>
          </a:stretch>
        </p:blipFill>
        <p:spPr>
          <a:xfrm>
            <a:off x="7405370" y="2240915"/>
            <a:ext cx="1323975" cy="20135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rcRect l="31069"/>
          <a:stretch>
            <a:fillRect/>
          </a:stretch>
        </p:blipFill>
        <p:spPr>
          <a:xfrm>
            <a:off x="7320280" y="4384675"/>
            <a:ext cx="3449320" cy="21628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298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①定量化设计：</a:t>
            </a:r>
            <a:endParaRPr lang="zh-CN" altLang="en-US" sz="3200"/>
          </a:p>
          <a:p>
            <a:pPr>
              <a:lnSpc>
                <a:spcPct val="120000"/>
              </a:lnSpc>
            </a:pPr>
            <a:r>
              <a:rPr lang="en-US" altLang="zh-CN" sz="2800"/>
              <a:t>1.</a:t>
            </a:r>
            <a:r>
              <a:rPr lang="zh-CN" altLang="en-US" sz="2800"/>
              <a:t>在</a:t>
            </a:r>
            <a:r>
              <a:rPr lang="en-US" altLang="zh-CN" sz="2800"/>
              <a:t>QEA</a:t>
            </a:r>
            <a:r>
              <a:rPr lang="zh-CN" altLang="en-US" sz="2800"/>
              <a:t>课程项目中，</a:t>
            </a:r>
            <a:r>
              <a:rPr lang="zh-CN" altLang="en-US" sz="2800">
                <a:highlight>
                  <a:srgbClr val="FFFF00"/>
                </a:highlight>
              </a:rPr>
              <a:t>担任组长</a:t>
            </a:r>
            <a:r>
              <a:rPr lang="zh-CN" altLang="en-US" sz="2800"/>
              <a:t>，负责电动船舶整体进度和资金花费的把控，以及小组成员的分工。（</a:t>
            </a:r>
            <a:r>
              <a:rPr lang="zh-CN" altLang="en-US" sz="2800">
                <a:solidFill>
                  <a:srgbClr val="FF0000"/>
                </a:solidFill>
              </a:rPr>
              <a:t>花费最少的小组</a:t>
            </a:r>
            <a:r>
              <a:rPr lang="zh-CN" altLang="en-US" sz="2800"/>
              <a:t>）</a:t>
            </a:r>
            <a:endParaRPr lang="zh-CN" altLang="en-US" sz="2800"/>
          </a:p>
          <a:p>
            <a:pPr>
              <a:lnSpc>
                <a:spcPct val="120000"/>
              </a:lnSpc>
            </a:pPr>
            <a:r>
              <a:rPr lang="zh-CN" sz="2800"/>
              <a:t>2.担任</a:t>
            </a:r>
            <a:r>
              <a:rPr lang="zh-CN" sz="2800">
                <a:highlight>
                  <a:srgbClr val="FFFF00"/>
                </a:highlight>
              </a:rPr>
              <a:t>机械工作</a:t>
            </a:r>
            <a:r>
              <a:rPr lang="zh-CN" sz="2800"/>
              <a:t>，负责</a:t>
            </a:r>
            <a:r>
              <a:rPr lang="zh-CN" sz="2800">
                <a:solidFill>
                  <a:srgbClr val="FF0000"/>
                </a:solidFill>
              </a:rPr>
              <a:t>部分船体的建模与组装</a:t>
            </a:r>
            <a:r>
              <a:rPr lang="zh-CN" sz="2800"/>
              <a:t>。</a:t>
            </a:r>
            <a:endParaRPr lang="zh-CN" sz="2800"/>
          </a:p>
          <a:p>
            <a:pPr>
              <a:lnSpc>
                <a:spcPct val="120000"/>
              </a:lnSpc>
            </a:pPr>
            <a:r>
              <a:rPr lang="zh-CN" sz="2800"/>
              <a:t>3.编写</a:t>
            </a:r>
            <a:r>
              <a:rPr lang="zh-CN" sz="2800">
                <a:highlight>
                  <a:srgbClr val="FFFF00"/>
                </a:highlight>
              </a:rPr>
              <a:t>结项报告</a:t>
            </a:r>
            <a:r>
              <a:rPr lang="zh-CN" sz="2800"/>
              <a:t>，负责</a:t>
            </a:r>
            <a:r>
              <a:rPr lang="zh-CN" sz="2800">
                <a:highlight>
                  <a:srgbClr val="FFFF00"/>
                </a:highlight>
              </a:rPr>
              <a:t>答辩主讲</a:t>
            </a:r>
            <a:r>
              <a:rPr lang="zh-CN" sz="2800"/>
              <a:t>。</a:t>
            </a:r>
            <a:endParaRPr lang="zh-CN" sz="2800"/>
          </a:p>
          <a:p>
            <a:pPr>
              <a:lnSpc>
                <a:spcPct val="120000"/>
              </a:lnSpc>
            </a:pPr>
            <a:r>
              <a:rPr lang="en-US" altLang="zh-CN" sz="2800"/>
              <a:t>  </a:t>
            </a:r>
            <a:endParaRPr lang="en-US" altLang="zh-CN" sz="28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二</a:t>
            </a:r>
            <a:r>
              <a:rPr lang="en-US" altLang="zh-CN" sz="3200" b="1"/>
              <a:t>.</a:t>
            </a:r>
            <a:r>
              <a:rPr lang="zh-CN" altLang="en-US" sz="3200" b="1"/>
              <a:t>课程实践：</a:t>
            </a:r>
            <a:endParaRPr lang="zh-CN" altLang="en-US" sz="3200" b="1"/>
          </a:p>
        </p:txBody>
      </p:sp>
      <p:pic>
        <p:nvPicPr>
          <p:cNvPr id="4" name="图片 3" descr="202405220104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" y="3604260"/>
            <a:ext cx="2913380" cy="2917190"/>
          </a:xfrm>
          <a:prstGeom prst="rect">
            <a:avLst/>
          </a:prstGeom>
        </p:spPr>
      </p:pic>
      <p:pic>
        <p:nvPicPr>
          <p:cNvPr id="8" name="图片 7" descr="Image_1715608429549(1)"/>
          <p:cNvPicPr>
            <a:picLocks noChangeAspect="1"/>
          </p:cNvPicPr>
          <p:nvPr/>
        </p:nvPicPr>
        <p:blipFill>
          <a:blip r:embed="rId5"/>
          <a:srcRect t="4674"/>
          <a:stretch>
            <a:fillRect/>
          </a:stretch>
        </p:blipFill>
        <p:spPr>
          <a:xfrm>
            <a:off x="8108950" y="2136775"/>
            <a:ext cx="4008120" cy="4861560"/>
          </a:xfrm>
          <a:prstGeom prst="rect">
            <a:avLst/>
          </a:prstGeom>
        </p:spPr>
      </p:pic>
      <p:pic>
        <p:nvPicPr>
          <p:cNvPr id="10" name="图片 9" descr="qq_pic_merged_1718986197145"/>
          <p:cNvPicPr>
            <a:picLocks noChangeAspect="1"/>
          </p:cNvPicPr>
          <p:nvPr/>
        </p:nvPicPr>
        <p:blipFill>
          <a:blip r:embed="rId6"/>
          <a:srcRect t="13963" b="14159"/>
          <a:stretch>
            <a:fillRect/>
          </a:stretch>
        </p:blipFill>
        <p:spPr>
          <a:xfrm>
            <a:off x="3924300" y="3994150"/>
            <a:ext cx="4344035" cy="23710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3850" y="746125"/>
            <a:ext cx="11185525" cy="2282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②工程原理：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en-US" altLang="zh-CN" sz="2800"/>
              <a:t>1.</a:t>
            </a:r>
            <a:r>
              <a:rPr lang="zh-CN" altLang="en-US" sz="2800"/>
              <a:t>在工程原理课程中，负责</a:t>
            </a:r>
            <a:r>
              <a:rPr lang="zh-CN" altLang="en-US" sz="2800">
                <a:highlight>
                  <a:srgbClr val="FFFF00"/>
                </a:highlight>
              </a:rPr>
              <a:t>硬件</a:t>
            </a:r>
            <a:r>
              <a:rPr lang="zh-CN" altLang="en-US" sz="2800"/>
              <a:t>部分，如</a:t>
            </a:r>
            <a:r>
              <a:rPr lang="zh-CN" altLang="en-US" sz="2800">
                <a:solidFill>
                  <a:srgbClr val="FF0000"/>
                </a:solidFill>
              </a:rPr>
              <a:t>红外循迹项目的循迹模块</a:t>
            </a:r>
            <a:r>
              <a:rPr lang="zh-CN" altLang="en-US" sz="2800"/>
              <a:t>。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en-US" altLang="zh-CN" sz="2800"/>
              <a:t>2.</a:t>
            </a:r>
            <a:r>
              <a:rPr lang="zh-CN" altLang="en-US" sz="2800"/>
              <a:t>负责</a:t>
            </a:r>
            <a:r>
              <a:rPr lang="en-US" altLang="zh-CN" sz="2800">
                <a:highlight>
                  <a:srgbClr val="FFFF00"/>
                </a:highlight>
              </a:rPr>
              <a:t>51</a:t>
            </a:r>
            <a:r>
              <a:rPr lang="zh-CN" altLang="en-US" sz="2800">
                <a:highlight>
                  <a:srgbClr val="FFFF00"/>
                </a:highlight>
              </a:rPr>
              <a:t>单片机</a:t>
            </a:r>
            <a:r>
              <a:rPr lang="zh-CN" altLang="en-US" sz="2800"/>
              <a:t>的程序编写，如</a:t>
            </a:r>
            <a:r>
              <a:rPr lang="zh-CN" altLang="en-US" sz="2800">
                <a:solidFill>
                  <a:srgbClr val="FF0000"/>
                </a:solidFill>
              </a:rPr>
              <a:t>小车情绪与循迹项目</a:t>
            </a:r>
            <a:r>
              <a:rPr lang="zh-CN" altLang="en-US" sz="2800"/>
              <a:t>。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en-US" altLang="zh-CN" sz="2800"/>
              <a:t>3</a:t>
            </a:r>
            <a:r>
              <a:rPr lang="zh-CN" sz="2800"/>
              <a:t>.负责</a:t>
            </a:r>
            <a:r>
              <a:rPr lang="en-US" altLang="zh-CN" sz="2800">
                <a:highlight>
                  <a:srgbClr val="FFFF00"/>
                </a:highlight>
              </a:rPr>
              <a:t>matlab</a:t>
            </a:r>
            <a:r>
              <a:rPr lang="zh-CN" altLang="en-US" sz="2800">
                <a:highlight>
                  <a:srgbClr val="FFFF00"/>
                </a:highlight>
              </a:rPr>
              <a:t>的拟合工作</a:t>
            </a:r>
            <a:r>
              <a:rPr lang="zh-CN" altLang="en-US" sz="2800"/>
              <a:t>，如</a:t>
            </a:r>
            <a:r>
              <a:rPr lang="zh-CN" altLang="en-US" sz="2800">
                <a:solidFill>
                  <a:srgbClr val="FF0000"/>
                </a:solidFill>
              </a:rPr>
              <a:t>末日火山等高线和雷达点云图</a:t>
            </a:r>
            <a:r>
              <a:rPr lang="zh-CN" altLang="en-US" sz="2800"/>
              <a:t>。</a:t>
            </a:r>
            <a:endParaRPr lang="zh-CN" sz="2800"/>
          </a:p>
          <a:p>
            <a:pPr>
              <a:lnSpc>
                <a:spcPct val="120000"/>
              </a:lnSpc>
            </a:pPr>
            <a:r>
              <a:rPr lang="en-US" altLang="zh-CN" sz="2800"/>
              <a:t>  </a:t>
            </a:r>
            <a:endParaRPr lang="en-US" altLang="zh-CN" sz="28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二</a:t>
            </a:r>
            <a:r>
              <a:rPr lang="en-US" altLang="zh-CN" sz="3200" b="1"/>
              <a:t>.</a:t>
            </a:r>
            <a:r>
              <a:rPr lang="zh-CN" altLang="en-US" sz="3200" b="1"/>
              <a:t>课程实践：</a:t>
            </a:r>
            <a:endParaRPr lang="zh-CN" altLang="en-US" sz="3200" b="1"/>
          </a:p>
        </p:txBody>
      </p:sp>
      <p:pic>
        <p:nvPicPr>
          <p:cNvPr id="37" name="图片 37" descr="20240612204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10" y="3170555"/>
            <a:ext cx="2522220" cy="1574800"/>
          </a:xfrm>
          <a:prstGeom prst="rect">
            <a:avLst/>
          </a:prstGeom>
        </p:spPr>
      </p:pic>
      <p:pic>
        <p:nvPicPr>
          <p:cNvPr id="39" name="图片 39" descr="202406122043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" y="4824730"/>
            <a:ext cx="2525395" cy="1579245"/>
          </a:xfrm>
          <a:prstGeom prst="rect">
            <a:avLst/>
          </a:prstGeom>
        </p:spPr>
      </p:pic>
      <p:pic>
        <p:nvPicPr>
          <p:cNvPr id="41" name="图片 41" descr="202406182225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0" y="4822190"/>
            <a:ext cx="1818005" cy="1690370"/>
          </a:xfrm>
          <a:prstGeom prst="rect">
            <a:avLst/>
          </a:prstGeom>
        </p:spPr>
      </p:pic>
      <p:pic>
        <p:nvPicPr>
          <p:cNvPr id="3" name="图片 6" descr="202406122042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840" y="3170555"/>
            <a:ext cx="2489835" cy="1557020"/>
          </a:xfrm>
          <a:prstGeom prst="rect">
            <a:avLst/>
          </a:prstGeom>
        </p:spPr>
      </p:pic>
      <p:pic>
        <p:nvPicPr>
          <p:cNvPr id="9" name="图片 7" descr="202406122042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1835" y="4822190"/>
            <a:ext cx="2560320" cy="1602105"/>
          </a:xfrm>
          <a:prstGeom prst="rect">
            <a:avLst/>
          </a:prstGeom>
        </p:spPr>
      </p:pic>
      <p:pic>
        <p:nvPicPr>
          <p:cNvPr id="11" name="图片 8" descr="IMG_20240506_004330"/>
          <p:cNvPicPr>
            <a:picLocks noChangeAspect="1"/>
          </p:cNvPicPr>
          <p:nvPr/>
        </p:nvPicPr>
        <p:blipFill>
          <a:blip r:embed="rId9"/>
          <a:srcRect t="14526"/>
          <a:stretch>
            <a:fillRect/>
          </a:stretch>
        </p:blipFill>
        <p:spPr>
          <a:xfrm>
            <a:off x="6130925" y="4845050"/>
            <a:ext cx="2498090" cy="16021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2355" y="3016250"/>
            <a:ext cx="2918460" cy="172910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847725"/>
            <a:ext cx="11185525" cy="1825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③线性代数课程：</a:t>
            </a:r>
            <a:endParaRPr lang="zh-CN" altLang="en-US" sz="3200"/>
          </a:p>
          <a:p>
            <a:pPr>
              <a:lnSpc>
                <a:spcPct val="120000"/>
              </a:lnSpc>
            </a:pPr>
            <a:r>
              <a:rPr lang="en-US" altLang="zh-CN" sz="3200"/>
              <a:t>1.</a:t>
            </a:r>
            <a:r>
              <a:rPr lang="zh-CN" altLang="en-US" sz="3200"/>
              <a:t>在线代课程项目中，与组员共同完成</a:t>
            </a:r>
            <a:r>
              <a:rPr lang="zh-CN" altLang="en-US" sz="3200">
                <a:solidFill>
                  <a:srgbClr val="FF0000"/>
                </a:solidFill>
              </a:rPr>
              <a:t>蝴蝶飞舞与人脸处理等项目</a:t>
            </a:r>
            <a:r>
              <a:rPr lang="zh-CN" altLang="en-US" sz="3200"/>
              <a:t>。</a:t>
            </a:r>
            <a:endParaRPr lang="zh-CN" altLang="en-US" sz="3200"/>
          </a:p>
          <a:p>
            <a:pPr>
              <a:lnSpc>
                <a:spcPct val="120000"/>
              </a:lnSpc>
            </a:pPr>
            <a:r>
              <a:rPr lang="en-US" altLang="zh-CN" sz="3200"/>
              <a:t>2.</a:t>
            </a:r>
            <a:r>
              <a:rPr lang="zh-CN" altLang="en-US" sz="3200"/>
              <a:t>在最终项目中，负责</a:t>
            </a:r>
            <a:r>
              <a:rPr lang="en-US" altLang="zh-CN" sz="3200">
                <a:highlight>
                  <a:srgbClr val="FFFF00"/>
                </a:highlight>
              </a:rPr>
              <a:t>GUI</a:t>
            </a:r>
            <a:r>
              <a:rPr lang="zh-CN" altLang="en-US" sz="3200">
                <a:highlight>
                  <a:srgbClr val="FFFF00"/>
                </a:highlight>
              </a:rPr>
              <a:t>界面的设计和程序编写</a:t>
            </a:r>
            <a:r>
              <a:rPr lang="zh-CN" altLang="en-US" sz="3200"/>
              <a:t>。</a:t>
            </a:r>
            <a:r>
              <a:rPr lang="en-US" altLang="zh-CN" sz="3200"/>
              <a:t>  </a:t>
            </a:r>
            <a:endParaRPr lang="en-US" altLang="zh-CN" sz="32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二</a:t>
            </a:r>
            <a:r>
              <a:rPr lang="en-US" altLang="zh-CN" sz="3200" b="1"/>
              <a:t>.</a:t>
            </a:r>
            <a:r>
              <a:rPr lang="zh-CN" altLang="en-US" sz="3200" b="1"/>
              <a:t>课程实践：</a:t>
            </a:r>
            <a:endParaRPr lang="zh-CN" altLang="en-US" sz="32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10" y="3557270"/>
            <a:ext cx="3886200" cy="2301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825" y="3557270"/>
            <a:ext cx="3790950" cy="23025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1810" y="3557270"/>
            <a:ext cx="3891915" cy="23139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UNIT_PLACING_PICTURE_USER_VIEWPORT" val="{&quot;height&quot;:1225,&quot;width&quot;:6606}"/>
</p:tagLst>
</file>

<file path=ppt/tags/tag103.xml><?xml version="1.0" encoding="utf-8"?>
<p:tagLst xmlns:p="http://schemas.openxmlformats.org/presentationml/2006/main">
  <p:tag name="KSO_WM_UNIT_PLACING_PICTURE_USER_VIEWPORT" val="{&quot;height&quot;:2205,&quot;width&quot;:4757}"/>
</p:tagLst>
</file>

<file path=ppt/tags/tag104.xml><?xml version="1.0" encoding="utf-8"?>
<p:tagLst xmlns:p="http://schemas.openxmlformats.org/presentationml/2006/main">
  <p:tag name="KSO_WM_UNIT_PLACING_PICTURE_USER_VIEWPORT" val="{&quot;height&quot;:1219,&quot;width&quot;:6606}"/>
</p:tagLst>
</file>

<file path=ppt/tags/tag105.xml><?xml version="1.0" encoding="utf-8"?>
<p:tagLst xmlns:p="http://schemas.openxmlformats.org/presentationml/2006/main">
  <p:tag name="KSO_WM_UNIT_PLACING_PICTURE_USER_VIEWPORT" val="{&quot;height&quot;:908,&quot;width&quot;:6605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7.xml><?xml version="1.0" encoding="utf-8"?>
<p:tagLst xmlns:p="http://schemas.openxmlformats.org/presentationml/2006/main">
  <p:tag name="commondata" val="eyJoZGlkIjoiZWFiMDg1ZGJmZjVjZjRkMjc1YjEyMmQyZGJiYzI5YjI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="/>
    </extobj>
  </extobjs>
</s:customData>
</file>

<file path=customXml/itemProps116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2065</Words>
  <Application>WPS 演示</Application>
  <PresentationFormat>宽屏</PresentationFormat>
  <Paragraphs>143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宋体</vt:lpstr>
      <vt:lpstr>Wingdings</vt:lpstr>
      <vt:lpstr>Wingdings</vt:lpstr>
      <vt:lpstr>Times New Roman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Super. chicken</cp:lastModifiedBy>
  <cp:revision>166</cp:revision>
  <dcterms:created xsi:type="dcterms:W3CDTF">2019-06-19T02:08:00Z</dcterms:created>
  <dcterms:modified xsi:type="dcterms:W3CDTF">2024-06-22T02:31:09Z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42FAFB8902304DFF887D582A7FD07B3C_13</vt:lpwstr>
  </property>
</Properties>
</file>